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70" r:id="rId1"/>
  </p:sldMasterIdLst>
  <p:handoutMasterIdLst>
    <p:handoutMasterId r:id="rId9"/>
  </p:handoutMasterIdLst>
  <p:sldIdLst>
    <p:sldId id="261" r:id="rId2"/>
    <p:sldId id="262" r:id="rId3"/>
    <p:sldId id="263" r:id="rId4"/>
    <p:sldId id="264" r:id="rId5"/>
    <p:sldId id="265" r:id="rId6"/>
    <p:sldId id="257" r:id="rId7"/>
    <p:sldId id="266" r:id="rId8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4" frameSlides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17" d="100"/>
          <a:sy n="117" d="100"/>
        </p:scale>
        <p:origin x="-2104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F70D2-93C2-9449-A4AE-72C448C391AC}" type="datetimeFigureOut">
              <a:rPr lang="nl-NL" smtClean="0"/>
              <a:pPr/>
              <a:t>20-05-2013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3D5E0-D808-B94C-9ACF-137497FABAC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 descr="DD261115_bew.jpg"/>
          <p:cNvPicPr>
            <a:picLocks noChangeAspect="1"/>
          </p:cNvPicPr>
          <p:nvPr/>
        </p:nvPicPr>
        <p:blipFill>
          <a:blip r:embed="rId2"/>
          <a:srcRect t="21105" b="7412"/>
          <a:stretch>
            <a:fillRect/>
          </a:stretch>
        </p:blipFill>
        <p:spPr>
          <a:xfrm>
            <a:off x="270000" y="0"/>
            <a:ext cx="8619996" cy="1824174"/>
          </a:xfrm>
          <a:prstGeom prst="rect">
            <a:avLst/>
          </a:prstGeom>
        </p:spPr>
      </p:pic>
      <p:pic>
        <p:nvPicPr>
          <p:cNvPr id="12" name="Afbeelding 11" descr="strepen-grijs-geel-sm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90" y="5962306"/>
            <a:ext cx="9000000" cy="44768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rgbClr val="464749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40270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464749"/>
                </a:solidFill>
                <a:latin typeface="Arial"/>
                <a:cs typeface="Arial"/>
              </a:defRPr>
            </a:lvl1pPr>
          </a:lstStyle>
          <a:p>
            <a:r>
              <a:rPr lang="nl-NL" smtClean="0"/>
              <a:t>© mei 2013 – versie 00</a:t>
            </a:r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 descr="Logo VVTB RG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507" y="6497274"/>
            <a:ext cx="1186931" cy="275609"/>
          </a:xfrm>
          <a:prstGeom prst="rect">
            <a:avLst/>
          </a:prstGeom>
        </p:spPr>
      </p:pic>
      <p:pic>
        <p:nvPicPr>
          <p:cNvPr id="15" name="Afbeelding 14" descr="VSN0001_LG_FC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0496" y="6497273"/>
            <a:ext cx="638784" cy="302831"/>
          </a:xfrm>
          <a:prstGeom prst="rect">
            <a:avLst/>
          </a:prstGeom>
        </p:spPr>
      </p:pic>
      <p:sp>
        <p:nvSpPr>
          <p:cNvPr id="16" name="Tekstvak 15"/>
          <p:cNvSpPr txBox="1"/>
          <p:nvPr/>
        </p:nvSpPr>
        <p:spPr>
          <a:xfrm>
            <a:off x="2641760" y="6489363"/>
            <a:ext cx="44388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600" dirty="0" smtClean="0">
                <a:solidFill>
                  <a:srgbClr val="464749"/>
                </a:solidFill>
              </a:rPr>
              <a:t>De</a:t>
            </a:r>
            <a:r>
              <a:rPr lang="nl-NL" sz="600" baseline="0" dirty="0" smtClean="0">
                <a:solidFill>
                  <a:srgbClr val="464749"/>
                </a:solidFill>
              </a:rPr>
              <a:t> Veilig in elke Vezel campagne is een initiatief van VERAS en VVTB ter bevordering van de veilige verwijdering van asbest in Nederland.</a:t>
            </a:r>
          </a:p>
          <a:p>
            <a:r>
              <a:rPr lang="nl-NL" sz="600" baseline="0" dirty="0" smtClean="0">
                <a:solidFill>
                  <a:srgbClr val="464749"/>
                </a:solidFill>
              </a:rPr>
              <a:t>Deze campagne is mede mogelijk gemaakt door het Ministerie van Sociale Zaken en Werkgelegenheid. </a:t>
            </a:r>
            <a:endParaRPr lang="nl-NL" sz="600" dirty="0">
              <a:solidFill>
                <a:srgbClr val="464749"/>
              </a:solidFill>
            </a:endParaRPr>
          </a:p>
        </p:txBody>
      </p:sp>
      <p:pic>
        <p:nvPicPr>
          <p:cNvPr id="17" name="Afbeelding 16" descr="Beeldmerk-Veilig-in-elke-Vezel-met-txt.png"/>
          <p:cNvPicPr>
            <a:picLocks noChangeAspect="1"/>
          </p:cNvPicPr>
          <p:nvPr/>
        </p:nvPicPr>
        <p:blipFill>
          <a:blip r:embed="rId6"/>
          <a:srcRect l="8502" t="7803" r="12107" b="8134"/>
          <a:stretch>
            <a:fillRect/>
          </a:stretch>
        </p:blipFill>
        <p:spPr>
          <a:xfrm>
            <a:off x="270000" y="0"/>
            <a:ext cx="2371760" cy="19913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6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740400" y="6092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1687286" y="1763479"/>
            <a:ext cx="6999513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2" name="Afbeelding 11" descr="DD257331.png"/>
          <p:cNvPicPr>
            <a:picLocks noChangeAspect="1"/>
          </p:cNvPicPr>
          <p:nvPr/>
        </p:nvPicPr>
        <p:blipFill>
          <a:blip r:embed="rId4"/>
          <a:srcRect l="32113" r="9550"/>
          <a:stretch>
            <a:fillRect/>
          </a:stretch>
        </p:blipFill>
        <p:spPr>
          <a:xfrm>
            <a:off x="0" y="3412407"/>
            <a:ext cx="1341991" cy="34455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464749"/>
                </a:solidFill>
              </a:defRPr>
            </a:lvl1pPr>
            <a:lvl2pPr>
              <a:defRPr sz="2400">
                <a:solidFill>
                  <a:srgbClr val="464749"/>
                </a:solidFill>
              </a:defRPr>
            </a:lvl2pPr>
            <a:lvl3pPr>
              <a:defRPr sz="2000">
                <a:solidFill>
                  <a:srgbClr val="464749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553200" y="60375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0" name="Rechthoek 19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pic>
        <p:nvPicPr>
          <p:cNvPr id="19" name="Afbeelding 18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20" name="Tijdelijke aanduiding voor dianummer 5"/>
          <p:cNvSpPr txBox="1">
            <a:spLocks/>
          </p:cNvSpPr>
          <p:nvPr/>
        </p:nvSpPr>
        <p:spPr>
          <a:xfrm>
            <a:off x="6553200" y="60375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 21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3" name="Afbeelding 22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pic>
        <p:nvPicPr>
          <p:cNvPr id="8" name="Afbeelding 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9" name="Tijdelijke aanduiding voor dianummer 5"/>
          <p:cNvSpPr txBox="1">
            <a:spLocks/>
          </p:cNvSpPr>
          <p:nvPr/>
        </p:nvSpPr>
        <p:spPr>
          <a:xfrm>
            <a:off x="6671123" y="60375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10" name="Rechthoek 9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pic>
        <p:nvPicPr>
          <p:cNvPr id="7" name="Afbeelding 6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8" name="Tijdelijke aanduiding voor dianummer 5"/>
          <p:cNvSpPr txBox="1">
            <a:spLocks/>
          </p:cNvSpPr>
          <p:nvPr/>
        </p:nvSpPr>
        <p:spPr>
          <a:xfrm>
            <a:off x="6553200" y="60375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9" name="Rechthoek 8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pic>
        <p:nvPicPr>
          <p:cNvPr id="10" name="Afbeelding 9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1" name="Tijdelijke aanduiding voor dianummer 5"/>
          <p:cNvSpPr txBox="1">
            <a:spLocks/>
          </p:cNvSpPr>
          <p:nvPr/>
        </p:nvSpPr>
        <p:spPr>
          <a:xfrm>
            <a:off x="6553200" y="60375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12" name="Rechthoek 11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 descr="DD261115_bew.jpg"/>
          <p:cNvPicPr>
            <a:picLocks noChangeAspect="1"/>
          </p:cNvPicPr>
          <p:nvPr/>
        </p:nvPicPr>
        <p:blipFill>
          <a:blip r:embed="rId2"/>
          <a:srcRect t="21105" b="7412"/>
          <a:stretch>
            <a:fillRect/>
          </a:stretch>
        </p:blipFill>
        <p:spPr>
          <a:xfrm>
            <a:off x="270000" y="0"/>
            <a:ext cx="8619996" cy="182417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pic>
        <p:nvPicPr>
          <p:cNvPr id="9" name="Afbeelding 8" descr="strepen-grijs-geel-sm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90" y="5962306"/>
            <a:ext cx="9000000" cy="447681"/>
          </a:xfrm>
          <a:prstGeom prst="rect">
            <a:avLst/>
          </a:prstGeom>
        </p:spPr>
      </p:pic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40270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464749"/>
                </a:solidFill>
                <a:latin typeface="Arial"/>
                <a:cs typeface="Arial"/>
              </a:defRPr>
            </a:lvl1pPr>
          </a:lstStyle>
          <a:p>
            <a:r>
              <a:rPr lang="nl-NL" smtClean="0"/>
              <a:t>© mei 2013 – versie 00</a:t>
            </a:r>
            <a:endParaRPr lang="nl-NL" dirty="0"/>
          </a:p>
        </p:txBody>
      </p:sp>
      <p:sp>
        <p:nvSpPr>
          <p:cNvPr id="11" name="Rechthoek 10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 descr="Logo VVTB RG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507" y="6497274"/>
            <a:ext cx="1186931" cy="275609"/>
          </a:xfrm>
          <a:prstGeom prst="rect">
            <a:avLst/>
          </a:prstGeom>
        </p:spPr>
      </p:pic>
      <p:pic>
        <p:nvPicPr>
          <p:cNvPr id="14" name="Afbeelding 13" descr="VSN0001_LG_FC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0496" y="6497273"/>
            <a:ext cx="638784" cy="302831"/>
          </a:xfrm>
          <a:prstGeom prst="rect">
            <a:avLst/>
          </a:prstGeom>
        </p:spPr>
      </p:pic>
      <p:sp>
        <p:nvSpPr>
          <p:cNvPr id="15" name="Tekstvak 14"/>
          <p:cNvSpPr txBox="1"/>
          <p:nvPr/>
        </p:nvSpPr>
        <p:spPr>
          <a:xfrm>
            <a:off x="2641760" y="6489363"/>
            <a:ext cx="44388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600" dirty="0" smtClean="0">
                <a:solidFill>
                  <a:srgbClr val="464749"/>
                </a:solidFill>
              </a:rPr>
              <a:t>De</a:t>
            </a:r>
            <a:r>
              <a:rPr lang="nl-NL" sz="600" baseline="0" dirty="0" smtClean="0">
                <a:solidFill>
                  <a:srgbClr val="464749"/>
                </a:solidFill>
              </a:rPr>
              <a:t> Veilig in elke Vezel campagne is een initiatief van VERAS en VVTB ter bevordering van de veilige verwijdering van asbest in Nederland.</a:t>
            </a:r>
          </a:p>
          <a:p>
            <a:r>
              <a:rPr lang="nl-NL" sz="600" baseline="0" dirty="0" smtClean="0">
                <a:solidFill>
                  <a:srgbClr val="464749"/>
                </a:solidFill>
              </a:rPr>
              <a:t>Deze campagne is mede mogelijk gemaakt door het Ministerie van Sociale Zaken en Werkgelegenheid. </a:t>
            </a:r>
            <a:endParaRPr lang="nl-NL" sz="600" dirty="0">
              <a:solidFill>
                <a:srgbClr val="464749"/>
              </a:solidFill>
            </a:endParaRPr>
          </a:p>
        </p:txBody>
      </p:sp>
      <p:pic>
        <p:nvPicPr>
          <p:cNvPr id="16" name="Afbeelding 15" descr="Beeldmerk-Veilig-in-elke-Vezel-met-txt.png"/>
          <p:cNvPicPr>
            <a:picLocks noChangeAspect="1"/>
          </p:cNvPicPr>
          <p:nvPr/>
        </p:nvPicPr>
        <p:blipFill>
          <a:blip r:embed="rId6"/>
          <a:srcRect l="8502" t="7803" r="12107" b="8134"/>
          <a:stretch>
            <a:fillRect/>
          </a:stretch>
        </p:blipFill>
        <p:spPr>
          <a:xfrm>
            <a:off x="270000" y="0"/>
            <a:ext cx="2371760" cy="19913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8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80786" y="1763479"/>
            <a:ext cx="8206013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740400" y="6092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457200" y="6098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480786" y="1763479"/>
            <a:ext cx="8206013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1" name="Afbeelding 10" descr="DD257158.png"/>
          <p:cNvPicPr>
            <a:picLocks noChangeAspect="1"/>
          </p:cNvPicPr>
          <p:nvPr/>
        </p:nvPicPr>
        <p:blipFill>
          <a:blip r:embed="rId4"/>
          <a:srcRect l="14854" r="19987"/>
          <a:stretch>
            <a:fillRect/>
          </a:stretch>
        </p:blipFill>
        <p:spPr>
          <a:xfrm>
            <a:off x="7646662" y="3431815"/>
            <a:ext cx="1490487" cy="34261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457200" y="6098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480786" y="1763479"/>
            <a:ext cx="7201885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2" name="Afbeelding 11" descr="DD257237.png"/>
          <p:cNvPicPr>
            <a:picLocks noChangeAspect="1"/>
          </p:cNvPicPr>
          <p:nvPr/>
        </p:nvPicPr>
        <p:blipFill>
          <a:blip r:embed="rId4"/>
          <a:srcRect l="15451" r="17502"/>
          <a:stretch>
            <a:fillRect/>
          </a:stretch>
        </p:blipFill>
        <p:spPr>
          <a:xfrm>
            <a:off x="7574591" y="3371662"/>
            <a:ext cx="1560612" cy="34863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5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457200" y="6098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480786" y="1763479"/>
            <a:ext cx="8206013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1" name="Afbeelding 10" descr="DD257215.png"/>
          <p:cNvPicPr>
            <a:picLocks noChangeAspect="1"/>
          </p:cNvPicPr>
          <p:nvPr/>
        </p:nvPicPr>
        <p:blipFill>
          <a:blip r:embed="rId4"/>
          <a:srcRect l="13333" r="32331"/>
          <a:stretch>
            <a:fillRect/>
          </a:stretch>
        </p:blipFill>
        <p:spPr>
          <a:xfrm>
            <a:off x="7943882" y="3511459"/>
            <a:ext cx="1211281" cy="33389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740400" y="6092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524000" y="1763479"/>
            <a:ext cx="7162799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1" name="Afbeelding 10" descr="DD257292.png"/>
          <p:cNvPicPr>
            <a:picLocks noChangeAspect="1"/>
          </p:cNvPicPr>
          <p:nvPr/>
        </p:nvPicPr>
        <p:blipFill>
          <a:blip r:embed="rId4"/>
          <a:srcRect l="23217" r="14766"/>
          <a:stretch>
            <a:fillRect/>
          </a:stretch>
        </p:blipFill>
        <p:spPr>
          <a:xfrm>
            <a:off x="0" y="3660394"/>
            <a:ext cx="1323977" cy="31976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740400" y="6092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1341016" y="1763479"/>
            <a:ext cx="7345783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2" name="Afbeelding 11" descr="DD257370.png"/>
          <p:cNvPicPr>
            <a:picLocks noChangeAspect="1"/>
          </p:cNvPicPr>
          <p:nvPr/>
        </p:nvPicPr>
        <p:blipFill>
          <a:blip r:embed="rId4"/>
          <a:srcRect l="33695" r="15138"/>
          <a:stretch>
            <a:fillRect/>
          </a:stretch>
        </p:blipFill>
        <p:spPr>
          <a:xfrm>
            <a:off x="0" y="3694215"/>
            <a:ext cx="1080798" cy="31637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740400" y="6092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524000" y="1763479"/>
            <a:ext cx="7162799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2" name="Afbeelding 11" descr="DD257416.png"/>
          <p:cNvPicPr>
            <a:picLocks noChangeAspect="1"/>
          </p:cNvPicPr>
          <p:nvPr/>
        </p:nvPicPr>
        <p:blipFill>
          <a:blip r:embed="rId4"/>
          <a:srcRect l="25620" r="10974"/>
          <a:stretch>
            <a:fillRect/>
          </a:stretch>
        </p:blipFill>
        <p:spPr>
          <a:xfrm>
            <a:off x="0" y="3531369"/>
            <a:ext cx="1405037" cy="3319017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464749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464749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464749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464749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mtClean="0"/>
              <a:t>TOEZICHT</a:t>
            </a:r>
            <a:r>
              <a:rPr lang="nl-NL" sz="3000" dirty="0" smtClean="0"/>
              <a:t/>
            </a:r>
            <a:br>
              <a:rPr lang="nl-NL" sz="3000" dirty="0" smtClean="0"/>
            </a:br>
            <a:r>
              <a:rPr lang="nl-NL" sz="2400" dirty="0" smtClean="0">
                <a:solidFill>
                  <a:srgbClr val="000000"/>
                </a:solidFill>
              </a:rPr>
              <a:t>Onderdeel 1</a:t>
            </a:r>
            <a:endParaRPr lang="nl-NL" sz="2400" dirty="0">
              <a:solidFill>
                <a:schemeClr val="tx1"/>
              </a:solidFill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Programma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Onderdeel 1: kennismaking</a:t>
            </a:r>
          </a:p>
          <a:p>
            <a:endParaRPr lang="nl-NL" dirty="0" smtClean="0"/>
          </a:p>
          <a:p>
            <a:r>
              <a:rPr lang="nl-NL" dirty="0" smtClean="0"/>
              <a:t>Onderdeel 2: aanspreken </a:t>
            </a:r>
            <a:r>
              <a:rPr lang="nl-NL" smtClean="0"/>
              <a:t>op gedrag</a:t>
            </a:r>
          </a:p>
          <a:p>
            <a:endParaRPr lang="nl-NL" dirty="0" smtClean="0"/>
          </a:p>
          <a:p>
            <a:r>
              <a:rPr lang="nl-NL" dirty="0" smtClean="0"/>
              <a:t>Onderdeel 3: toezicht in de praktijk</a:t>
            </a:r>
          </a:p>
          <a:p>
            <a:endParaRPr lang="nl-NL" dirty="0" smtClean="0"/>
          </a:p>
          <a:p>
            <a:r>
              <a:rPr lang="nl-NL" dirty="0" smtClean="0"/>
              <a:t>Onderdeel 4: een ander aanspreken</a:t>
            </a:r>
          </a:p>
          <a:p>
            <a:endParaRPr lang="nl-NL" dirty="0" smtClean="0"/>
          </a:p>
          <a:p>
            <a:r>
              <a:rPr lang="nl-NL" dirty="0" smtClean="0"/>
              <a:t>Onderdeel 5: afsluiting</a:t>
            </a:r>
            <a:endParaRPr lang="nl-N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Kennismaking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sz="2400" dirty="0" smtClean="0"/>
              <a:t>Naam</a:t>
            </a:r>
          </a:p>
          <a:p>
            <a:endParaRPr lang="nl-NL" sz="2400" dirty="0" smtClean="0"/>
          </a:p>
          <a:p>
            <a:r>
              <a:rPr lang="nl-NL" sz="2400" dirty="0" smtClean="0"/>
              <a:t>Bedrijf</a:t>
            </a:r>
          </a:p>
          <a:p>
            <a:endParaRPr lang="nl-NL" sz="2400" dirty="0" smtClean="0"/>
          </a:p>
          <a:p>
            <a:r>
              <a:rPr lang="nl-NL" sz="2400" dirty="0" smtClean="0"/>
              <a:t>Vraag &amp; antwoord kaartje</a:t>
            </a:r>
            <a:endParaRPr lang="nl-NL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Gedrag en cultuur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nl-NL" dirty="0" smtClean="0"/>
              <a:t>4 elementen van invloed op veiligheidsgedrag van</a:t>
            </a:r>
            <a:r>
              <a:rPr lang="nl-NL" dirty="0" smtClean="0"/>
              <a:t> </a:t>
            </a:r>
          </a:p>
          <a:p>
            <a:pPr>
              <a:buNone/>
            </a:pPr>
            <a:r>
              <a:rPr lang="nl-NL" dirty="0" smtClean="0"/>
              <a:t>mensen</a:t>
            </a:r>
            <a:endParaRPr lang="nl-NL" dirty="0" smtClean="0"/>
          </a:p>
          <a:p>
            <a:pPr lvl="1"/>
            <a:endParaRPr lang="nl-NL" dirty="0" smtClean="0"/>
          </a:p>
          <a:p>
            <a:pPr lvl="1"/>
            <a:r>
              <a:rPr lang="nl-NL" dirty="0" smtClean="0"/>
              <a:t>motivatie</a:t>
            </a:r>
          </a:p>
          <a:p>
            <a:pPr lvl="1">
              <a:buNone/>
            </a:pPr>
            <a:r>
              <a:rPr lang="nl-NL" i="1" dirty="0" smtClean="0"/>
              <a:t>Wil iemand veilig werken?</a:t>
            </a:r>
          </a:p>
          <a:p>
            <a:pPr lvl="1">
              <a:buNone/>
            </a:pPr>
            <a:endParaRPr lang="nl-NL" i="1" dirty="0" smtClean="0"/>
          </a:p>
          <a:p>
            <a:pPr lvl="1"/>
            <a:r>
              <a:rPr lang="nl-NL" dirty="0" smtClean="0"/>
              <a:t>kennis</a:t>
            </a:r>
          </a:p>
          <a:p>
            <a:pPr lvl="1">
              <a:buNone/>
            </a:pPr>
            <a:r>
              <a:rPr lang="nl-NL" i="1" dirty="0" smtClean="0"/>
              <a:t>Weet iemand hoe en waarom hij veilig moet werken?</a:t>
            </a:r>
          </a:p>
          <a:p>
            <a:pPr lvl="1">
              <a:buNone/>
            </a:pPr>
            <a:endParaRPr lang="nl-NL" i="1" dirty="0" smtClean="0"/>
          </a:p>
          <a:p>
            <a:pPr lvl="1"/>
            <a:r>
              <a:rPr lang="nl-NL" dirty="0" smtClean="0"/>
              <a:t>middelen</a:t>
            </a:r>
          </a:p>
          <a:p>
            <a:pPr lvl="1">
              <a:buNone/>
            </a:pPr>
            <a:r>
              <a:rPr lang="nl-NL" i="1" dirty="0" smtClean="0"/>
              <a:t>Heeft iemand de juiste middelen en tijd beschikbaar om veilig te</a:t>
            </a:r>
            <a:r>
              <a:rPr lang="nl-NL" i="1" dirty="0" smtClean="0"/>
              <a:t> </a:t>
            </a:r>
          </a:p>
          <a:p>
            <a:pPr lvl="1">
              <a:buNone/>
            </a:pPr>
            <a:r>
              <a:rPr lang="nl-NL" i="1" dirty="0" smtClean="0"/>
              <a:t>werken</a:t>
            </a:r>
            <a:r>
              <a:rPr lang="nl-NL" i="1" dirty="0" smtClean="0"/>
              <a:t>?</a:t>
            </a:r>
          </a:p>
          <a:p>
            <a:pPr lvl="1">
              <a:buNone/>
            </a:pPr>
            <a:endParaRPr lang="nl-NL" i="1" dirty="0" smtClean="0"/>
          </a:p>
          <a:p>
            <a:pPr lvl="1"/>
            <a:r>
              <a:rPr lang="nl-NL" dirty="0" smtClean="0"/>
              <a:t>omgeving</a:t>
            </a:r>
          </a:p>
          <a:p>
            <a:pPr lvl="1">
              <a:buNone/>
            </a:pPr>
            <a:r>
              <a:rPr lang="nl-NL" i="1" dirty="0" smtClean="0"/>
              <a:t>Is de omgeving erop gericht iemand veilig te laten werken?</a:t>
            </a:r>
          </a:p>
          <a:p>
            <a:pPr lvl="1">
              <a:buNone/>
            </a:pPr>
            <a:endParaRPr lang="nl-NL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Asbestverwijdering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nl-NL" dirty="0" smtClean="0"/>
              <a:t>2 elementen zijn in de asbestverwijdering het meest van</a:t>
            </a:r>
            <a:r>
              <a:rPr lang="nl-NL" dirty="0" smtClean="0"/>
              <a:t> </a:t>
            </a:r>
          </a:p>
          <a:p>
            <a:pPr>
              <a:buNone/>
            </a:pPr>
            <a:r>
              <a:rPr lang="nl-NL" dirty="0" smtClean="0"/>
              <a:t>invloed </a:t>
            </a:r>
            <a:r>
              <a:rPr lang="nl-NL" dirty="0" smtClean="0"/>
              <a:t>op</a:t>
            </a:r>
            <a:r>
              <a:rPr lang="nl-NL" dirty="0" smtClean="0"/>
              <a:t> veiligheidsgedrag </a:t>
            </a:r>
            <a:r>
              <a:rPr lang="nl-NL" dirty="0" smtClean="0"/>
              <a:t>van mensen:</a:t>
            </a:r>
          </a:p>
          <a:p>
            <a:pPr lvl="1"/>
            <a:endParaRPr lang="nl-NL" dirty="0" smtClean="0"/>
          </a:p>
          <a:p>
            <a:r>
              <a:rPr lang="nl-NL" dirty="0" smtClean="0"/>
              <a:t>motivatie</a:t>
            </a:r>
          </a:p>
          <a:p>
            <a:pPr lvl="1"/>
            <a:r>
              <a:rPr lang="nl-NL" dirty="0" smtClean="0"/>
              <a:t>men is zich te weinig bewust van de risico’s van blootstelling aan asbest!</a:t>
            </a:r>
          </a:p>
          <a:p>
            <a:pPr lvl="1"/>
            <a:r>
              <a:rPr lang="nl-NL" dirty="0" smtClean="0"/>
              <a:t>vakmanschap en vaktrots ≠ veilig werken</a:t>
            </a:r>
          </a:p>
          <a:p>
            <a:pPr lvl="1">
              <a:buNone/>
            </a:pPr>
            <a:endParaRPr lang="nl-NL" i="1" dirty="0" smtClean="0"/>
          </a:p>
          <a:p>
            <a:r>
              <a:rPr lang="nl-NL" dirty="0" smtClean="0"/>
              <a:t>omgeving</a:t>
            </a:r>
          </a:p>
          <a:p>
            <a:pPr lvl="1"/>
            <a:r>
              <a:rPr lang="nl-NL" dirty="0" smtClean="0"/>
              <a:t>toezicht door </a:t>
            </a:r>
            <a:r>
              <a:rPr lang="nl-NL" dirty="0" err="1" smtClean="0"/>
              <a:t>DTA’ers</a:t>
            </a:r>
            <a:r>
              <a:rPr lang="nl-NL" dirty="0" smtClean="0"/>
              <a:t> </a:t>
            </a:r>
            <a:r>
              <a:rPr lang="nl-NL" dirty="0" smtClean="0">
                <a:sym typeface="Wingdings"/>
              </a:rPr>
              <a:t> u kunt een groot verschil maken!</a:t>
            </a:r>
          </a:p>
          <a:p>
            <a:pPr lvl="1"/>
            <a:r>
              <a:rPr lang="nl-NL" dirty="0" smtClean="0"/>
              <a:t>voorbeeldgedrag directie</a:t>
            </a:r>
          </a:p>
          <a:p>
            <a:pPr lvl="1"/>
            <a:endParaRPr lang="nl-NL" dirty="0" smtClean="0"/>
          </a:p>
          <a:p>
            <a:pPr lvl="1"/>
            <a:endParaRPr lang="nl-NL" dirty="0" smtClean="0"/>
          </a:p>
          <a:p>
            <a:pPr lvl="1">
              <a:buNone/>
            </a:pPr>
            <a:endParaRPr lang="nl-NL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wrap="square">
            <a:normAutofit fontScale="85000" lnSpcReduction="10000"/>
          </a:bodyPr>
          <a:lstStyle/>
          <a:p>
            <a:endParaRPr lang="nl-NL" dirty="0" smtClean="0"/>
          </a:p>
          <a:p>
            <a:pPr>
              <a:buNone/>
            </a:pPr>
            <a:r>
              <a:rPr lang="nl-NL" dirty="0" smtClean="0"/>
              <a:t>De Deskundig Toezichthouder Asbest (DTA) is leidinggevend bij het</a:t>
            </a:r>
            <a:r>
              <a:rPr lang="nl-NL" dirty="0" smtClean="0"/>
              <a:t> </a:t>
            </a:r>
          </a:p>
          <a:p>
            <a:pPr>
              <a:buNone/>
            </a:pPr>
            <a:r>
              <a:rPr lang="nl-NL" dirty="0" smtClean="0"/>
              <a:t>uitvoeren </a:t>
            </a:r>
            <a:r>
              <a:rPr lang="nl-NL" dirty="0" smtClean="0"/>
              <a:t>van</a:t>
            </a:r>
            <a:r>
              <a:rPr lang="nl-NL" dirty="0" smtClean="0"/>
              <a:t> </a:t>
            </a:r>
            <a:r>
              <a:rPr lang="nl-NL" dirty="0" err="1" smtClean="0"/>
              <a:t>asbestverwijderingswerkzaamheden</a:t>
            </a:r>
            <a:r>
              <a:rPr lang="nl-NL" dirty="0" smtClean="0"/>
              <a:t> </a:t>
            </a:r>
            <a:r>
              <a:rPr lang="nl-NL" dirty="0" smtClean="0"/>
              <a:t>en uit dien hoofde</a:t>
            </a:r>
            <a:r>
              <a:rPr lang="nl-NL" dirty="0" smtClean="0"/>
              <a:t> </a:t>
            </a:r>
          </a:p>
          <a:p>
            <a:pPr>
              <a:buNone/>
            </a:pPr>
            <a:r>
              <a:rPr lang="nl-NL" dirty="0" smtClean="0"/>
              <a:t>verantwoordelijk </a:t>
            </a:r>
            <a:r>
              <a:rPr lang="nl-NL" dirty="0" smtClean="0"/>
              <a:t>voor het</a:t>
            </a:r>
            <a:r>
              <a:rPr lang="nl-NL" dirty="0" smtClean="0"/>
              <a:t> veilig </a:t>
            </a:r>
            <a:r>
              <a:rPr lang="nl-NL" dirty="0" smtClean="0"/>
              <a:t>laten verlopen van het</a:t>
            </a:r>
            <a:r>
              <a:rPr lang="nl-NL" dirty="0" smtClean="0"/>
              <a:t> </a:t>
            </a:r>
          </a:p>
          <a:p>
            <a:pPr>
              <a:buNone/>
            </a:pPr>
            <a:r>
              <a:rPr lang="nl-NL" dirty="0" err="1" smtClean="0"/>
              <a:t>asbestverwijderingsproces</a:t>
            </a:r>
            <a:r>
              <a:rPr lang="nl-NL" dirty="0" smtClean="0"/>
              <a:t> </a:t>
            </a:r>
            <a:r>
              <a:rPr lang="nl-NL" dirty="0" smtClean="0"/>
              <a:t>op de </a:t>
            </a:r>
            <a:r>
              <a:rPr lang="nl-NL" dirty="0" err="1" smtClean="0"/>
              <a:t>verwijderingslocatie</a:t>
            </a:r>
            <a:r>
              <a:rPr lang="nl-NL" dirty="0" smtClean="0"/>
              <a:t>. 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/>
              <a:t>De DTA moet kennis hebben van de wet- en regelgeving omtrent</a:t>
            </a:r>
            <a:r>
              <a:rPr lang="nl-NL" dirty="0" smtClean="0"/>
              <a:t> </a:t>
            </a:r>
          </a:p>
          <a:p>
            <a:pPr>
              <a:buNone/>
            </a:pPr>
            <a:r>
              <a:rPr lang="nl-NL" dirty="0" smtClean="0"/>
              <a:t>asbestverwijdering en </a:t>
            </a:r>
            <a:r>
              <a:rPr lang="nl-NL" dirty="0" smtClean="0"/>
              <a:t>kan aan de hand van deze kennis besluitvaardig</a:t>
            </a:r>
            <a:r>
              <a:rPr lang="nl-NL" dirty="0" smtClean="0"/>
              <a:t> </a:t>
            </a:r>
          </a:p>
          <a:p>
            <a:pPr>
              <a:buNone/>
            </a:pPr>
            <a:r>
              <a:rPr lang="nl-NL" dirty="0" smtClean="0"/>
              <a:t>optreden </a:t>
            </a:r>
            <a:r>
              <a:rPr lang="nl-NL" dirty="0" smtClean="0"/>
              <a:t>binnen het</a:t>
            </a:r>
            <a:r>
              <a:rPr lang="nl-NL" dirty="0" smtClean="0"/>
              <a:t> </a:t>
            </a:r>
            <a:r>
              <a:rPr lang="nl-NL" dirty="0" err="1" smtClean="0"/>
              <a:t>asbestverwijderingsproject</a:t>
            </a:r>
            <a:r>
              <a:rPr lang="nl-NL" dirty="0" smtClean="0"/>
              <a:t>. Tevens dient de DTA</a:t>
            </a:r>
            <a:r>
              <a:rPr lang="nl-NL" dirty="0" smtClean="0"/>
              <a:t> </a:t>
            </a:r>
          </a:p>
          <a:p>
            <a:pPr>
              <a:buNone/>
            </a:pPr>
            <a:r>
              <a:rPr lang="nl-NL" dirty="0" smtClean="0"/>
              <a:t>vaardig </a:t>
            </a:r>
            <a:r>
              <a:rPr lang="nl-NL" dirty="0" smtClean="0"/>
              <a:t>te zijn in zijn communicatie</a:t>
            </a:r>
            <a:r>
              <a:rPr lang="nl-NL" dirty="0" smtClean="0"/>
              <a:t> met </a:t>
            </a:r>
            <a:r>
              <a:rPr lang="nl-NL" dirty="0" smtClean="0"/>
              <a:t>toezichthouders, communicatie</a:t>
            </a:r>
            <a:r>
              <a:rPr lang="nl-NL" dirty="0" smtClean="0"/>
              <a:t> </a:t>
            </a:r>
          </a:p>
          <a:p>
            <a:pPr>
              <a:buNone/>
            </a:pPr>
            <a:r>
              <a:rPr lang="nl-NL" dirty="0" smtClean="0"/>
              <a:t>en </a:t>
            </a:r>
            <a:r>
              <a:rPr lang="nl-NL" dirty="0" smtClean="0"/>
              <a:t>aansturing van </a:t>
            </a:r>
            <a:r>
              <a:rPr lang="nl-NL" dirty="0" err="1" smtClean="0"/>
              <a:t>DAV’ers</a:t>
            </a:r>
            <a:r>
              <a:rPr lang="nl-NL" dirty="0" smtClean="0"/>
              <a:t> alsmede handelend</a:t>
            </a:r>
            <a:r>
              <a:rPr lang="nl-NL" dirty="0" smtClean="0"/>
              <a:t> te </a:t>
            </a:r>
            <a:r>
              <a:rPr lang="nl-NL" dirty="0" smtClean="0"/>
              <a:t>kunnen optreden bij</a:t>
            </a:r>
            <a:r>
              <a:rPr lang="nl-NL" dirty="0" smtClean="0"/>
              <a:t> </a:t>
            </a:r>
          </a:p>
          <a:p>
            <a:pPr>
              <a:buNone/>
            </a:pPr>
            <a:r>
              <a:rPr lang="nl-NL" dirty="0" smtClean="0"/>
              <a:t>incidenten</a:t>
            </a:r>
            <a:r>
              <a:rPr lang="nl-NL" dirty="0" smtClean="0"/>
              <a:t>.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DTA en toezicht – SC-510</a:t>
            </a:r>
            <a:endParaRPr lang="nl-NL" dirty="0"/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474122" y="1693337"/>
            <a:ext cx="6265334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Veiligheid is de essentie van ons vak</a:t>
            </a:r>
            <a:endParaRPr lang="nl-NL" dirty="0"/>
          </a:p>
        </p:txBody>
      </p:sp>
      <p:sp>
        <p:nvSpPr>
          <p:cNvPr id="4" name="Tijdelijke aanduiding voor inhoud 2"/>
          <p:cNvSpPr>
            <a:spLocks noGrp="1"/>
          </p:cNvSpPr>
          <p:nvPr>
            <p:ph type="subTitle" idx="1"/>
          </p:nvPr>
        </p:nvSpPr>
        <p:spPr>
          <a:xfrm>
            <a:off x="1371600" y="3300090"/>
            <a:ext cx="6400800" cy="233871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nl-NL" dirty="0" smtClean="0"/>
          </a:p>
          <a:p>
            <a:r>
              <a:rPr lang="nl-NL" dirty="0" smtClean="0"/>
              <a:t>Vakmanschap van een </a:t>
            </a:r>
            <a:r>
              <a:rPr lang="nl-NL" dirty="0" err="1" smtClean="0"/>
              <a:t>asbestverwijderaar</a:t>
            </a:r>
            <a:r>
              <a:rPr lang="nl-NL" dirty="0" smtClean="0"/>
              <a:t>:</a:t>
            </a:r>
          </a:p>
          <a:p>
            <a:endParaRPr lang="nl-NL" dirty="0" smtClean="0"/>
          </a:p>
          <a:p>
            <a:pPr lvl="1"/>
            <a:r>
              <a:rPr lang="nl-NL" dirty="0" smtClean="0"/>
              <a:t>we zijn opgeleid en gecertificeerd om </a:t>
            </a:r>
            <a:r>
              <a:rPr lang="nl-NL" u="sng" dirty="0" smtClean="0"/>
              <a:t>veilig</a:t>
            </a:r>
            <a:r>
              <a:rPr lang="nl-NL" dirty="0" smtClean="0"/>
              <a:t> asbest te verwijderen</a:t>
            </a:r>
          </a:p>
          <a:p>
            <a:pPr lvl="1"/>
            <a:r>
              <a:rPr lang="nl-NL" dirty="0" smtClean="0"/>
              <a:t>we worden ingeschakeld om </a:t>
            </a:r>
            <a:r>
              <a:rPr lang="nl-NL" u="sng" dirty="0" smtClean="0"/>
              <a:t>veilig</a:t>
            </a:r>
            <a:r>
              <a:rPr lang="nl-NL" dirty="0" smtClean="0"/>
              <a:t> asbest te verwijderen</a:t>
            </a:r>
          </a:p>
          <a:p>
            <a:pPr lvl="1"/>
            <a:r>
              <a:rPr lang="nl-NL" dirty="0" smtClean="0"/>
              <a:t>het houden van toezicht is een centraal onderdeel van ons vakmanschap</a:t>
            </a:r>
          </a:p>
          <a:p>
            <a:pPr lvl="1">
              <a:buNone/>
            </a:pPr>
            <a:endParaRPr lang="nl-NL" dirty="0" smtClean="0"/>
          </a:p>
          <a:p>
            <a:r>
              <a:rPr lang="nl-NL" dirty="0" smtClean="0"/>
              <a:t>Nederland wordt veiliger dankzij ons! </a:t>
            </a:r>
          </a:p>
          <a:p>
            <a:endParaRPr lang="nl-NL" dirty="0" smtClean="0"/>
          </a:p>
          <a:p>
            <a:pPr>
              <a:buNone/>
            </a:pPr>
            <a:r>
              <a:rPr lang="nl-NL" sz="2000" dirty="0" smtClean="0"/>
              <a:t>VEILIGHEID IS DE ESSENTIE VAN ONS VAK</a:t>
            </a:r>
          </a:p>
          <a:p>
            <a:endParaRPr lang="nl-NL" dirty="0" smtClean="0"/>
          </a:p>
          <a:p>
            <a:pPr>
              <a:buNone/>
            </a:pPr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eilig in elke Vezel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Veilig in elke Vezel.potx</Template>
  <TotalTime>47</TotalTime>
  <Words>289</Words>
  <Application>Microsoft Macintosh PowerPoint</Application>
  <PresentationFormat>Diavoorstelling (4:3)</PresentationFormat>
  <Paragraphs>73</Paragraphs>
  <Slides>7</Slides>
  <Notes>0</Notes>
  <HiddenSlides>0</HiddenSlides>
  <MMClips>0</MMClips>
  <ScaleCrop>false</ScaleCrop>
  <HeadingPairs>
    <vt:vector size="4" baseType="variant">
      <vt:variant>
        <vt:lpstr>Ontwerpsjabloon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8" baseType="lpstr">
      <vt:lpstr>Veilig in elke Vezel</vt:lpstr>
      <vt:lpstr>TOEZICHT Onderdeel 1</vt:lpstr>
      <vt:lpstr>Programma</vt:lpstr>
      <vt:lpstr>Kennismaking</vt:lpstr>
      <vt:lpstr>Gedrag en cultuur</vt:lpstr>
      <vt:lpstr>Asbestverwijdering</vt:lpstr>
      <vt:lpstr>DTA en toezicht – SC-510</vt:lpstr>
      <vt:lpstr>Veiligheid is de essentie van ons vak</vt:lpstr>
    </vt:vector>
  </TitlesOfParts>
  <Company>Daad en Raad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Bespreken gewetensvragen 1: de risico’s</dc:title>
  <dc:creator>Annemarie Arensen</dc:creator>
  <cp:lastModifiedBy>Annemarie Arensen</cp:lastModifiedBy>
  <cp:revision>19</cp:revision>
  <cp:lastPrinted>2013-05-07T18:29:27Z</cp:lastPrinted>
  <dcterms:created xsi:type="dcterms:W3CDTF">2013-05-20T17:40:49Z</dcterms:created>
  <dcterms:modified xsi:type="dcterms:W3CDTF">2013-05-20T17:47:48Z</dcterms:modified>
</cp:coreProperties>
</file>