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8" r:id="rId1"/>
  </p:sldMasterIdLst>
  <p:sldIdLst>
    <p:sldId id="259" r:id="rId2"/>
    <p:sldId id="262" r:id="rId3"/>
    <p:sldId id="257" r:id="rId4"/>
    <p:sldId id="258" r:id="rId5"/>
    <p:sldId id="264" r:id="rId6"/>
    <p:sldId id="261" r:id="rId7"/>
    <p:sldId id="263" r:id="rId8"/>
    <p:sldId id="265" r:id="rId9"/>
    <p:sldId id="266" r:id="rId10"/>
    <p:sldId id="267" r:id="rId11"/>
    <p:sldId id="268" r:id="rId12"/>
    <p:sldId id="269" r:id="rId13"/>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434343"/>
    <a:srgbClr val="FDC22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7" d="100"/>
          <a:sy n="117" d="100"/>
        </p:scale>
        <p:origin x="-2104" y="-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pic>
        <p:nvPicPr>
          <p:cNvPr id="14" name="Afbeelding 13" descr="DD261115_bew.jpg"/>
          <p:cNvPicPr>
            <a:picLocks noChangeAspect="1"/>
          </p:cNvPicPr>
          <p:nvPr/>
        </p:nvPicPr>
        <p:blipFill>
          <a:blip r:embed="rId2"/>
          <a:srcRect t="21105" b="7412"/>
          <a:stretch>
            <a:fillRect/>
          </a:stretch>
        </p:blipFill>
        <p:spPr>
          <a:xfrm>
            <a:off x="270000" y="0"/>
            <a:ext cx="8619996" cy="1824174"/>
          </a:xfrm>
          <a:prstGeom prst="rect">
            <a:avLst/>
          </a:prstGeom>
        </p:spPr>
      </p:pic>
      <p:pic>
        <p:nvPicPr>
          <p:cNvPr id="12" name="Afbeelding 11" descr="strepen-grijs-geel-smal.png"/>
          <p:cNvPicPr>
            <a:picLocks noChangeAspect="1"/>
          </p:cNvPicPr>
          <p:nvPr/>
        </p:nvPicPr>
        <p:blipFill>
          <a:blip r:embed="rId3"/>
          <a:stretch>
            <a:fillRect/>
          </a:stretch>
        </p:blipFill>
        <p:spPr>
          <a:xfrm>
            <a:off x="56790" y="5962306"/>
            <a:ext cx="9000000" cy="447681"/>
          </a:xfrm>
          <a:prstGeom prst="rect">
            <a:avLst/>
          </a:prstGeom>
        </p:spPr>
      </p:pic>
      <p:sp>
        <p:nvSpPr>
          <p:cNvPr id="2" name="Titel 1"/>
          <p:cNvSpPr>
            <a:spLocks noGrp="1"/>
          </p:cNvSpPr>
          <p:nvPr>
            <p:ph type="ctrTitle"/>
          </p:nvPr>
        </p:nvSpPr>
        <p:spPr>
          <a:xfrm>
            <a:off x="685800" y="2130425"/>
            <a:ext cx="7772400" cy="1470025"/>
          </a:xfrm>
        </p:spPr>
        <p:txBody>
          <a:bodyPr/>
          <a:lstStyle>
            <a:lvl1pPr algn="ctr">
              <a:defRPr>
                <a:solidFill>
                  <a:srgbClr val="464749"/>
                </a:solidFill>
              </a:defRPr>
            </a:lvl1pPr>
          </a:lstStyle>
          <a:p>
            <a:r>
              <a:rPr lang="nl-NL" smtClean="0"/>
              <a:t>Titelstijl van model bewerken</a:t>
            </a:r>
            <a:endParaRPr lang="nl-NL" dirty="0"/>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dirty="0"/>
          </a:p>
        </p:txBody>
      </p:sp>
      <p:sp>
        <p:nvSpPr>
          <p:cNvPr id="8" name="Tijdelijke aanduiding voor dianummer 5"/>
          <p:cNvSpPr>
            <a:spLocks noGrp="1"/>
          </p:cNvSpPr>
          <p:nvPr>
            <p:ph type="sldNum" sz="quarter" idx="4"/>
          </p:nvPr>
        </p:nvSpPr>
        <p:spPr>
          <a:xfrm>
            <a:off x="6553200" y="6402705"/>
            <a:ext cx="2133600" cy="365125"/>
          </a:xfrm>
          <a:prstGeom prst="rect">
            <a:avLst/>
          </a:prstGeom>
        </p:spPr>
        <p:txBody>
          <a:bodyPr vert="horz" lIns="91440" tIns="45720" rIns="91440" bIns="45720" rtlCol="0" anchor="ctr"/>
          <a:lstStyle>
            <a:lvl1pPr algn="r">
              <a:defRPr sz="800">
                <a:solidFill>
                  <a:srgbClr val="464749"/>
                </a:solidFill>
                <a:latin typeface="Arial"/>
                <a:cs typeface="Arial"/>
              </a:defRPr>
            </a:lvl1pPr>
          </a:lstStyle>
          <a:p>
            <a:r>
              <a:rPr lang="nl-NL" smtClean="0"/>
              <a:t>© mei 2013 – versie 00</a:t>
            </a:r>
            <a:endParaRPr lang="nl-NL" dirty="0"/>
          </a:p>
        </p:txBody>
      </p:sp>
      <p:sp>
        <p:nvSpPr>
          <p:cNvPr id="10" name="Rechthoek 9"/>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 1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3" name="Afbeelding 12" descr="Logo VVTB RGB.png"/>
          <p:cNvPicPr>
            <a:picLocks noChangeAspect="1"/>
          </p:cNvPicPr>
          <p:nvPr/>
        </p:nvPicPr>
        <p:blipFill>
          <a:blip r:embed="rId4"/>
          <a:stretch>
            <a:fillRect/>
          </a:stretch>
        </p:blipFill>
        <p:spPr>
          <a:xfrm>
            <a:off x="436507" y="6497274"/>
            <a:ext cx="1186931" cy="275609"/>
          </a:xfrm>
          <a:prstGeom prst="rect">
            <a:avLst/>
          </a:prstGeom>
        </p:spPr>
      </p:pic>
      <p:pic>
        <p:nvPicPr>
          <p:cNvPr id="15" name="Afbeelding 14" descr="VSN0001_LG_FC.png"/>
          <p:cNvPicPr>
            <a:picLocks noChangeAspect="1"/>
          </p:cNvPicPr>
          <p:nvPr/>
        </p:nvPicPr>
        <p:blipFill>
          <a:blip r:embed="rId5"/>
          <a:stretch>
            <a:fillRect/>
          </a:stretch>
        </p:blipFill>
        <p:spPr>
          <a:xfrm>
            <a:off x="1780496" y="6497273"/>
            <a:ext cx="638784" cy="302831"/>
          </a:xfrm>
          <a:prstGeom prst="rect">
            <a:avLst/>
          </a:prstGeom>
        </p:spPr>
      </p:pic>
      <p:sp>
        <p:nvSpPr>
          <p:cNvPr id="16" name="Tekstvak 15"/>
          <p:cNvSpPr txBox="1"/>
          <p:nvPr/>
        </p:nvSpPr>
        <p:spPr>
          <a:xfrm>
            <a:off x="2641760" y="6489363"/>
            <a:ext cx="4438873" cy="276999"/>
          </a:xfrm>
          <a:prstGeom prst="rect">
            <a:avLst/>
          </a:prstGeom>
          <a:noFill/>
        </p:spPr>
        <p:txBody>
          <a:bodyPr wrap="none" rtlCol="0">
            <a:spAutoFit/>
          </a:bodyPr>
          <a:lstStyle/>
          <a:p>
            <a:r>
              <a:rPr lang="nl-NL" sz="600" dirty="0" smtClean="0">
                <a:solidFill>
                  <a:srgbClr val="464749"/>
                </a:solidFill>
              </a:rPr>
              <a:t>De</a:t>
            </a:r>
            <a:r>
              <a:rPr lang="nl-NL" sz="600" baseline="0" dirty="0" smtClean="0">
                <a:solidFill>
                  <a:srgbClr val="464749"/>
                </a:solidFill>
              </a:rPr>
              <a:t> Veilig in elke Vezel campagne is een initiatief van VERAS en VVTB ter bevordering van de veilige verwijdering van asbest in Nederland.</a:t>
            </a:r>
          </a:p>
          <a:p>
            <a:r>
              <a:rPr lang="nl-NL" sz="600" baseline="0" dirty="0" smtClean="0">
                <a:solidFill>
                  <a:srgbClr val="464749"/>
                </a:solidFill>
              </a:rPr>
              <a:t>Deze campagne is mede mogelijk gemaakt door het Ministerie van Sociale Zaken en Werkgelegenheid. </a:t>
            </a:r>
            <a:endParaRPr lang="nl-NL" sz="600" dirty="0">
              <a:solidFill>
                <a:srgbClr val="464749"/>
              </a:solidFill>
            </a:endParaRPr>
          </a:p>
        </p:txBody>
      </p:sp>
      <p:pic>
        <p:nvPicPr>
          <p:cNvPr id="17" name="Afbeelding 16" descr="Beeldmerk-Veilig-in-elke-Vezel-met-txt.png"/>
          <p:cNvPicPr>
            <a:picLocks noChangeAspect="1"/>
          </p:cNvPicPr>
          <p:nvPr/>
        </p:nvPicPr>
        <p:blipFill>
          <a:blip r:embed="rId6"/>
          <a:srcRect l="8502" t="7803" r="12107" b="8134"/>
          <a:stretch>
            <a:fillRect/>
          </a:stretch>
        </p:blipFill>
        <p:spPr>
          <a:xfrm>
            <a:off x="270000" y="0"/>
            <a:ext cx="2371760" cy="19913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6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6740400" y="6092006"/>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chemeClr val="tx1"/>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ijdelijke aanduiding voor inhoud 2"/>
          <p:cNvSpPr>
            <a:spLocks noGrp="1"/>
          </p:cNvSpPr>
          <p:nvPr>
            <p:ph idx="1"/>
          </p:nvPr>
        </p:nvSpPr>
        <p:spPr>
          <a:xfrm>
            <a:off x="1687286" y="1763479"/>
            <a:ext cx="699951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2" name="Afbeelding 11" descr="DD257331.png"/>
          <p:cNvPicPr>
            <a:picLocks noChangeAspect="1"/>
          </p:cNvPicPr>
          <p:nvPr/>
        </p:nvPicPr>
        <p:blipFill>
          <a:blip r:embed="rId4"/>
          <a:srcRect l="32113" r="9550"/>
          <a:stretch>
            <a:fillRect/>
          </a:stretch>
        </p:blipFill>
        <p:spPr>
          <a:xfrm>
            <a:off x="0" y="3412407"/>
            <a:ext cx="1341991" cy="344559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solidFill>
                  <a:srgbClr val="464749"/>
                </a:solidFill>
              </a:defRPr>
            </a:lvl1pPr>
            <a:lvl2pPr>
              <a:defRPr sz="2400">
                <a:solidFill>
                  <a:srgbClr val="464749"/>
                </a:solidFill>
              </a:defRPr>
            </a:lvl2pPr>
            <a:lvl3pPr>
              <a:defRPr sz="2000">
                <a:solidFill>
                  <a:srgbClr val="464749"/>
                </a:solidFill>
              </a:defRPr>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p:txBody>
      </p:sp>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9" name="Tijdelijke aanduiding voor dianummer 5"/>
          <p:cNvSpPr txBox="1">
            <a:spLocks/>
          </p:cNvSpPr>
          <p:nvPr/>
        </p:nvSpPr>
        <p:spPr>
          <a:xfrm>
            <a:off x="6553200" y="603758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chemeClr val="tx1"/>
                </a:solidFill>
                <a:effectLst/>
                <a:uLnTx/>
                <a:uFillTx/>
                <a:latin typeface="Arial"/>
                <a:ea typeface="+mn-ea"/>
                <a:cs typeface="Arial"/>
              </a:rPr>
              <a:t>© mei 2013 – versie 00</a:t>
            </a:r>
          </a:p>
        </p:txBody>
      </p:sp>
      <p:sp>
        <p:nvSpPr>
          <p:cNvPr id="20" name="Rechthoek 19"/>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p:txBody>
      </p:sp>
      <p:sp>
        <p:nvSpPr>
          <p:cNvPr id="18"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pic>
        <p:nvPicPr>
          <p:cNvPr id="19" name="Afbeelding 18"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20" name="Tijdelijke aanduiding voor dianummer 5"/>
          <p:cNvSpPr txBox="1">
            <a:spLocks/>
          </p:cNvSpPr>
          <p:nvPr/>
        </p:nvSpPr>
        <p:spPr>
          <a:xfrm>
            <a:off x="6553200" y="603758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Rechthoek 21"/>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3" name="Afbeelding 22"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Alleen titel">
    <p:spTree>
      <p:nvGrpSpPr>
        <p:cNvPr id="1" name=""/>
        <p:cNvGrpSpPr/>
        <p:nvPr/>
      </p:nvGrpSpPr>
      <p:grpSpPr>
        <a:xfrm>
          <a:off x="0" y="0"/>
          <a:ext cx="0" cy="0"/>
          <a:chOff x="0" y="0"/>
          <a:chExt cx="0" cy="0"/>
        </a:xfrm>
      </p:grpSpPr>
      <p:sp>
        <p:nvSpPr>
          <p:cNvPr id="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pic>
        <p:nvPicPr>
          <p:cNvPr id="8" name="Afbeelding 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9" name="Tijdelijke aanduiding voor dianummer 5"/>
          <p:cNvSpPr txBox="1">
            <a:spLocks/>
          </p:cNvSpPr>
          <p:nvPr/>
        </p:nvSpPr>
        <p:spPr>
          <a:xfrm>
            <a:off x="6671123" y="603758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10" name="Rechthoek 9"/>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 1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Afbeelding 1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Leeg">
    <p:spTree>
      <p:nvGrpSpPr>
        <p:cNvPr id="1" name=""/>
        <p:cNvGrpSpPr/>
        <p:nvPr/>
      </p:nvGrpSpPr>
      <p:grpSpPr>
        <a:xfrm>
          <a:off x="0" y="0"/>
          <a:ext cx="0" cy="0"/>
          <a:chOff x="0" y="0"/>
          <a:chExt cx="0" cy="0"/>
        </a:xfrm>
      </p:grpSpPr>
      <p:sp>
        <p:nvSpPr>
          <p:cNvPr id="6"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pic>
        <p:nvPicPr>
          <p:cNvPr id="7" name="Afbeelding 6"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8" name="Tijdelijke aanduiding voor dianummer 5"/>
          <p:cNvSpPr txBox="1">
            <a:spLocks/>
          </p:cNvSpPr>
          <p:nvPr/>
        </p:nvSpPr>
        <p:spPr>
          <a:xfrm>
            <a:off x="6553200" y="603758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9" name="Rechthoek 8"/>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 9"/>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pic>
        <p:nvPicPr>
          <p:cNvPr id="10" name="Afbeelding 9"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1" name="Tijdelijke aanduiding voor dianummer 5"/>
          <p:cNvSpPr txBox="1">
            <a:spLocks/>
          </p:cNvSpPr>
          <p:nvPr/>
        </p:nvSpPr>
        <p:spPr>
          <a:xfrm>
            <a:off x="6553200" y="603758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12" name="Rechthoek 11"/>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Rechthoek 12"/>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4" name="Afbeelding 13"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pic>
        <p:nvPicPr>
          <p:cNvPr id="17" name="Afbeelding 16" descr="DD261115_bew.jpg"/>
          <p:cNvPicPr>
            <a:picLocks noChangeAspect="1"/>
          </p:cNvPicPr>
          <p:nvPr/>
        </p:nvPicPr>
        <p:blipFill>
          <a:blip r:embed="rId2"/>
          <a:srcRect t="21105" b="7412"/>
          <a:stretch>
            <a:fillRect/>
          </a:stretch>
        </p:blipFill>
        <p:spPr>
          <a:xfrm>
            <a:off x="270000" y="0"/>
            <a:ext cx="8619996" cy="182417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pic>
        <p:nvPicPr>
          <p:cNvPr id="9" name="Afbeelding 8" descr="strepen-grijs-geel-smal.png"/>
          <p:cNvPicPr>
            <a:picLocks noChangeAspect="1"/>
          </p:cNvPicPr>
          <p:nvPr/>
        </p:nvPicPr>
        <p:blipFill>
          <a:blip r:embed="rId3"/>
          <a:stretch>
            <a:fillRect/>
          </a:stretch>
        </p:blipFill>
        <p:spPr>
          <a:xfrm>
            <a:off x="56790" y="5962306"/>
            <a:ext cx="9000000" cy="447681"/>
          </a:xfrm>
          <a:prstGeom prst="rect">
            <a:avLst/>
          </a:prstGeom>
        </p:spPr>
      </p:pic>
      <p:sp>
        <p:nvSpPr>
          <p:cNvPr id="10" name="Tijdelijke aanduiding voor dianummer 5"/>
          <p:cNvSpPr>
            <a:spLocks noGrp="1"/>
          </p:cNvSpPr>
          <p:nvPr>
            <p:ph type="sldNum" sz="quarter" idx="4"/>
          </p:nvPr>
        </p:nvSpPr>
        <p:spPr>
          <a:xfrm>
            <a:off x="6553200" y="6402705"/>
            <a:ext cx="2133600" cy="365125"/>
          </a:xfrm>
          <a:prstGeom prst="rect">
            <a:avLst/>
          </a:prstGeom>
        </p:spPr>
        <p:txBody>
          <a:bodyPr vert="horz" lIns="91440" tIns="45720" rIns="91440" bIns="45720" rtlCol="0" anchor="ctr"/>
          <a:lstStyle>
            <a:lvl1pPr algn="r">
              <a:defRPr sz="800">
                <a:solidFill>
                  <a:srgbClr val="464749"/>
                </a:solidFill>
                <a:latin typeface="Arial"/>
                <a:cs typeface="Arial"/>
              </a:defRPr>
            </a:lvl1pPr>
          </a:lstStyle>
          <a:p>
            <a:r>
              <a:rPr lang="nl-NL" smtClean="0"/>
              <a:t>© mei 2013 – versie 00</a:t>
            </a:r>
            <a:endParaRPr lang="nl-NL" dirty="0"/>
          </a:p>
        </p:txBody>
      </p:sp>
      <p:sp>
        <p:nvSpPr>
          <p:cNvPr id="11" name="Rechthoek 10"/>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Rechthoek 11"/>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3" name="Afbeelding 12" descr="Logo VVTB RGB.png"/>
          <p:cNvPicPr>
            <a:picLocks noChangeAspect="1"/>
          </p:cNvPicPr>
          <p:nvPr/>
        </p:nvPicPr>
        <p:blipFill>
          <a:blip r:embed="rId4"/>
          <a:stretch>
            <a:fillRect/>
          </a:stretch>
        </p:blipFill>
        <p:spPr>
          <a:xfrm>
            <a:off x="436507" y="6497274"/>
            <a:ext cx="1186931" cy="275609"/>
          </a:xfrm>
          <a:prstGeom prst="rect">
            <a:avLst/>
          </a:prstGeom>
        </p:spPr>
      </p:pic>
      <p:pic>
        <p:nvPicPr>
          <p:cNvPr id="14" name="Afbeelding 13" descr="VSN0001_LG_FC.png"/>
          <p:cNvPicPr>
            <a:picLocks noChangeAspect="1"/>
          </p:cNvPicPr>
          <p:nvPr/>
        </p:nvPicPr>
        <p:blipFill>
          <a:blip r:embed="rId5"/>
          <a:stretch>
            <a:fillRect/>
          </a:stretch>
        </p:blipFill>
        <p:spPr>
          <a:xfrm>
            <a:off x="1780496" y="6497273"/>
            <a:ext cx="638784" cy="302831"/>
          </a:xfrm>
          <a:prstGeom prst="rect">
            <a:avLst/>
          </a:prstGeom>
        </p:spPr>
      </p:pic>
      <p:sp>
        <p:nvSpPr>
          <p:cNvPr id="15" name="Tekstvak 14"/>
          <p:cNvSpPr txBox="1"/>
          <p:nvPr/>
        </p:nvSpPr>
        <p:spPr>
          <a:xfrm>
            <a:off x="2641760" y="6489363"/>
            <a:ext cx="4438873" cy="276999"/>
          </a:xfrm>
          <a:prstGeom prst="rect">
            <a:avLst/>
          </a:prstGeom>
          <a:noFill/>
        </p:spPr>
        <p:txBody>
          <a:bodyPr wrap="none" rtlCol="0">
            <a:spAutoFit/>
          </a:bodyPr>
          <a:lstStyle/>
          <a:p>
            <a:r>
              <a:rPr lang="nl-NL" sz="600" dirty="0" smtClean="0">
                <a:solidFill>
                  <a:srgbClr val="464749"/>
                </a:solidFill>
              </a:rPr>
              <a:t>De</a:t>
            </a:r>
            <a:r>
              <a:rPr lang="nl-NL" sz="600" baseline="0" dirty="0" smtClean="0">
                <a:solidFill>
                  <a:srgbClr val="464749"/>
                </a:solidFill>
              </a:rPr>
              <a:t> Veilig in elke Vezel campagne is een initiatief van VERAS en VVTB ter bevordering van de veilige verwijdering van asbest in Nederland.</a:t>
            </a:r>
          </a:p>
          <a:p>
            <a:r>
              <a:rPr lang="nl-NL" sz="600" baseline="0" dirty="0" smtClean="0">
                <a:solidFill>
                  <a:srgbClr val="464749"/>
                </a:solidFill>
              </a:rPr>
              <a:t>Deze campagne is mede mogelijk gemaakt door het Ministerie van Sociale Zaken en Werkgelegenheid. </a:t>
            </a:r>
            <a:endParaRPr lang="nl-NL" sz="600" dirty="0">
              <a:solidFill>
                <a:srgbClr val="464749"/>
              </a:solidFill>
            </a:endParaRPr>
          </a:p>
        </p:txBody>
      </p:sp>
      <p:pic>
        <p:nvPicPr>
          <p:cNvPr id="16" name="Afbeelding 15" descr="Beeldmerk-Veilig-in-elke-Vezel-met-txt.png"/>
          <p:cNvPicPr>
            <a:picLocks noChangeAspect="1"/>
          </p:cNvPicPr>
          <p:nvPr/>
        </p:nvPicPr>
        <p:blipFill>
          <a:blip r:embed="rId6"/>
          <a:srcRect l="8502" t="7803" r="12107" b="8134"/>
          <a:stretch>
            <a:fillRect/>
          </a:stretch>
        </p:blipFill>
        <p:spPr>
          <a:xfrm>
            <a:off x="270000" y="0"/>
            <a:ext cx="2371760" cy="19913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8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3" name="Tijdelijke aanduiding voor inhoud 2"/>
          <p:cNvSpPr>
            <a:spLocks noGrp="1"/>
          </p:cNvSpPr>
          <p:nvPr>
            <p:ph idx="1"/>
          </p:nvPr>
        </p:nvSpPr>
        <p:spPr>
          <a:xfrm>
            <a:off x="480786" y="1763479"/>
            <a:ext cx="820601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6740400" y="6092006"/>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457200" y="6098372"/>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480786" y="1763479"/>
            <a:ext cx="820601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1" name="Afbeelding 10" descr="DD257158.png"/>
          <p:cNvPicPr>
            <a:picLocks noChangeAspect="1"/>
          </p:cNvPicPr>
          <p:nvPr/>
        </p:nvPicPr>
        <p:blipFill>
          <a:blip r:embed="rId4"/>
          <a:srcRect l="14854" r="19987"/>
          <a:stretch>
            <a:fillRect/>
          </a:stretch>
        </p:blipFill>
        <p:spPr>
          <a:xfrm>
            <a:off x="7646662" y="3431815"/>
            <a:ext cx="1490487" cy="342618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457200" y="6098372"/>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ijdelijke aanduiding voor inhoud 2"/>
          <p:cNvSpPr>
            <a:spLocks noGrp="1"/>
          </p:cNvSpPr>
          <p:nvPr>
            <p:ph idx="1"/>
          </p:nvPr>
        </p:nvSpPr>
        <p:spPr>
          <a:xfrm>
            <a:off x="480786" y="1763479"/>
            <a:ext cx="7201885"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2" name="Afbeelding 11" descr="DD257237.png"/>
          <p:cNvPicPr>
            <a:picLocks noChangeAspect="1"/>
          </p:cNvPicPr>
          <p:nvPr/>
        </p:nvPicPr>
        <p:blipFill>
          <a:blip r:embed="rId4"/>
          <a:srcRect l="15451" r="17502"/>
          <a:stretch>
            <a:fillRect/>
          </a:stretch>
        </p:blipFill>
        <p:spPr>
          <a:xfrm>
            <a:off x="7574591" y="3371662"/>
            <a:ext cx="1560612" cy="348633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5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457200" y="6098372"/>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480786" y="1763479"/>
            <a:ext cx="820601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1" name="Afbeelding 10" descr="DD257215.png"/>
          <p:cNvPicPr>
            <a:picLocks noChangeAspect="1"/>
          </p:cNvPicPr>
          <p:nvPr/>
        </p:nvPicPr>
        <p:blipFill>
          <a:blip r:embed="rId4"/>
          <a:srcRect l="13333" r="32331"/>
          <a:stretch>
            <a:fillRect/>
          </a:stretch>
        </p:blipFill>
        <p:spPr>
          <a:xfrm>
            <a:off x="7943882" y="3511459"/>
            <a:ext cx="1211281" cy="333892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6740400" y="6092006"/>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1524000" y="1763479"/>
            <a:ext cx="7162799"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1" name="Afbeelding 10" descr="DD257292.png"/>
          <p:cNvPicPr>
            <a:picLocks noChangeAspect="1"/>
          </p:cNvPicPr>
          <p:nvPr/>
        </p:nvPicPr>
        <p:blipFill>
          <a:blip r:embed="rId4"/>
          <a:srcRect l="23217" r="14766"/>
          <a:stretch>
            <a:fillRect/>
          </a:stretch>
        </p:blipFill>
        <p:spPr>
          <a:xfrm>
            <a:off x="0" y="3660394"/>
            <a:ext cx="1323977" cy="319760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6740400" y="6092006"/>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ijdelijke aanduiding voor inhoud 2"/>
          <p:cNvSpPr>
            <a:spLocks noGrp="1"/>
          </p:cNvSpPr>
          <p:nvPr>
            <p:ph idx="1"/>
          </p:nvPr>
        </p:nvSpPr>
        <p:spPr>
          <a:xfrm>
            <a:off x="1341016" y="1763479"/>
            <a:ext cx="734578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2" name="Afbeelding 11" descr="DD257370.png"/>
          <p:cNvPicPr>
            <a:picLocks noChangeAspect="1"/>
          </p:cNvPicPr>
          <p:nvPr/>
        </p:nvPicPr>
        <p:blipFill>
          <a:blip r:embed="rId4"/>
          <a:srcRect l="33695" r="15138"/>
          <a:stretch>
            <a:fillRect/>
          </a:stretch>
        </p:blipFill>
        <p:spPr>
          <a:xfrm>
            <a:off x="0" y="3694215"/>
            <a:ext cx="1080798" cy="316378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6740400" y="6092006"/>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1524000" y="1763479"/>
            <a:ext cx="7162799"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2" name="Afbeelding 11" descr="DD257416.png"/>
          <p:cNvPicPr>
            <a:picLocks noChangeAspect="1"/>
          </p:cNvPicPr>
          <p:nvPr/>
        </p:nvPicPr>
        <p:blipFill>
          <a:blip r:embed="rId4"/>
          <a:srcRect l="25620" r="10974"/>
          <a:stretch>
            <a:fillRect/>
          </a:stretch>
        </p:blipFill>
        <p:spPr>
          <a:xfrm>
            <a:off x="0" y="3531369"/>
            <a:ext cx="1405037" cy="331901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xStyles>
    <p:titleStyle>
      <a:lvl1pPr algn="l" defTabSz="457200" rtl="0" eaLnBrk="1" latinLnBrk="0" hangingPunct="1">
        <a:spcBef>
          <a:spcPct val="0"/>
        </a:spcBef>
        <a:buNone/>
        <a:defRPr sz="3200" kern="1200">
          <a:solidFill>
            <a:srgbClr val="46474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464749"/>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464749"/>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normAutofit/>
          </a:bodyPr>
          <a:lstStyle/>
          <a:p>
            <a:r>
              <a:rPr lang="nl-NL" dirty="0" smtClean="0"/>
              <a:t>COMMUNICATIE</a:t>
            </a:r>
            <a:r>
              <a:rPr lang="nl-NL" sz="3000" dirty="0" smtClean="0"/>
              <a:t/>
            </a:r>
            <a:br>
              <a:rPr lang="nl-NL" sz="3000" dirty="0" smtClean="0"/>
            </a:br>
            <a:r>
              <a:rPr lang="nl-NL" sz="2400" dirty="0" smtClean="0">
                <a:solidFill>
                  <a:srgbClr val="000000"/>
                </a:solidFill>
              </a:rPr>
              <a:t>Onderdeel 4</a:t>
            </a:r>
            <a:endParaRPr lang="nl-NL" sz="2400" dirty="0">
              <a:solidFill>
                <a:schemeClr val="tx1"/>
              </a:solidFill>
            </a:endParaRPr>
          </a:p>
        </p:txBody>
      </p:sp>
      <p:sp>
        <p:nvSpPr>
          <p:cNvPr id="3" name="Tijdelijke aanduiding voor tekst 2"/>
          <p:cNvSpPr>
            <a:spLocks noGrp="1"/>
          </p:cNvSpPr>
          <p:nvPr>
            <p:ph type="body" idx="1"/>
          </p:nvPr>
        </p:nvSpPr>
        <p:spPr/>
        <p:txBody>
          <a:bodyPr/>
          <a:lstStyle/>
          <a:p>
            <a:endParaRPr lang="nl-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62500" lnSpcReduction="20000"/>
          </a:bodyPr>
          <a:lstStyle/>
          <a:p>
            <a:pPr>
              <a:buNone/>
            </a:pPr>
            <a:endParaRPr lang="nl-NL" dirty="0" smtClean="0"/>
          </a:p>
          <a:p>
            <a:r>
              <a:rPr lang="nl-NL" dirty="0" smtClean="0"/>
              <a:t>Fase 1: kalmeren</a:t>
            </a:r>
          </a:p>
          <a:p>
            <a:pPr lvl="1"/>
            <a:r>
              <a:rPr lang="nl-NL" dirty="0" smtClean="0"/>
              <a:t>negeer de strijd, maak contact en luister actief. Toon respect.</a:t>
            </a:r>
          </a:p>
          <a:p>
            <a:pPr lvl="1"/>
            <a:endParaRPr lang="nl-NL" dirty="0" smtClean="0"/>
          </a:p>
          <a:p>
            <a:r>
              <a:rPr lang="nl-NL" dirty="0" smtClean="0"/>
              <a:t>Fase 2: grens stellen.</a:t>
            </a:r>
          </a:p>
          <a:p>
            <a:pPr lvl="1"/>
            <a:r>
              <a:rPr lang="nl-NL" dirty="0" smtClean="0"/>
              <a:t>als de agressie toch doorgaat, begint fase twee. Vraag de persoon naar je te luisteren en te stoppen met zijn gedrag.</a:t>
            </a:r>
          </a:p>
          <a:p>
            <a:pPr lvl="1"/>
            <a:endParaRPr lang="nl-NL" dirty="0" smtClean="0"/>
          </a:p>
          <a:p>
            <a:r>
              <a:rPr lang="nl-NL" dirty="0" smtClean="0"/>
              <a:t>Fase 3: consequenties aangeven. </a:t>
            </a:r>
          </a:p>
          <a:p>
            <a:pPr lvl="1"/>
            <a:r>
              <a:rPr lang="nl-NL" dirty="0" smtClean="0"/>
              <a:t>als de persoon nog steeds doorgaat met zijn agressieve gedrag, geef dan aan dat de persoon kan kiezen tussen een oplossing zoeken of het gesprek staken. Geef duidelijk aan welk gedrag je wel en welk gedrag je niet accepteert.</a:t>
            </a:r>
          </a:p>
          <a:p>
            <a:pPr lvl="1"/>
            <a:endParaRPr lang="nl-NL" dirty="0" smtClean="0"/>
          </a:p>
          <a:p>
            <a:r>
              <a:rPr lang="nl-NL" dirty="0" smtClean="0"/>
              <a:t>Fase 4: alarm slaan. </a:t>
            </a:r>
          </a:p>
          <a:p>
            <a:pPr lvl="1"/>
            <a:r>
              <a:rPr lang="nl-NL" dirty="0" smtClean="0"/>
              <a:t>als deze drie stappen geen zichtbaar effect hebben, dan moet je voor jouw eigen veiligheid gaan zorgen. Jij bepaalt zelf op welk moment je het contact verbreekt, het gesprek beëindigt, weggaat of alarm slaat en neemt geen onnodige risico’s.</a:t>
            </a:r>
          </a:p>
          <a:p>
            <a:pPr>
              <a:buNone/>
            </a:pPr>
            <a:endParaRPr lang="nl-NL" dirty="0" smtClean="0"/>
          </a:p>
          <a:p>
            <a:pPr>
              <a:buNone/>
            </a:pPr>
            <a:r>
              <a:rPr lang="nl-NL" dirty="0" smtClean="0"/>
              <a:t>Als grens geldt: Als iemand je persoonlijk bedreigt, beëindig je het gesprek onmiddellijk.</a:t>
            </a:r>
          </a:p>
          <a:p>
            <a:pPr lvl="1">
              <a:buNone/>
            </a:pPr>
            <a:endParaRPr lang="nl-NL" i="1" dirty="0" smtClean="0"/>
          </a:p>
          <a:p>
            <a:pPr lvl="1">
              <a:buNone/>
            </a:pPr>
            <a:endParaRPr lang="nl-NL" i="1" dirty="0"/>
          </a:p>
        </p:txBody>
      </p:sp>
      <p:sp>
        <p:nvSpPr>
          <p:cNvPr id="2" name="Titel 1"/>
          <p:cNvSpPr>
            <a:spLocks noGrp="1"/>
          </p:cNvSpPr>
          <p:nvPr>
            <p:ph type="title"/>
          </p:nvPr>
        </p:nvSpPr>
        <p:spPr/>
        <p:txBody>
          <a:bodyPr>
            <a:normAutofit/>
          </a:bodyPr>
          <a:lstStyle/>
          <a:p>
            <a:r>
              <a:rPr lang="nl-NL" dirty="0" smtClean="0"/>
              <a:t>Technieken 3: de-escaleren</a:t>
            </a:r>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Technieken 3: de-escaleren</a:t>
            </a:r>
            <a:endParaRPr lang="nl-NL" dirty="0"/>
          </a:p>
        </p:txBody>
      </p:sp>
      <p:sp>
        <p:nvSpPr>
          <p:cNvPr id="5" name="Tijdelijke aanduiding voor inhoud 4"/>
          <p:cNvSpPr>
            <a:spLocks noGrp="1"/>
          </p:cNvSpPr>
          <p:nvPr>
            <p:ph idx="1"/>
          </p:nvPr>
        </p:nvSpPr>
        <p:spPr/>
        <p:txBody>
          <a:bodyPr>
            <a:normAutofit lnSpcReduction="10000"/>
          </a:bodyPr>
          <a:lstStyle/>
          <a:p>
            <a:r>
              <a:rPr lang="nl-NL" dirty="0" smtClean="0"/>
              <a:t>Deelnemer A speelt een agressieve burger die absoluut zijn huis in wil, maar niet kan, omdat het huis is afgezet vanwege de </a:t>
            </a:r>
            <a:r>
              <a:rPr lang="nl-NL" dirty="0" err="1" smtClean="0"/>
              <a:t>verwijderingswerkzaamheden</a:t>
            </a:r>
            <a:endParaRPr lang="nl-NL" dirty="0" smtClean="0"/>
          </a:p>
          <a:p>
            <a:endParaRPr lang="nl-NL" dirty="0" smtClean="0"/>
          </a:p>
          <a:p>
            <a:r>
              <a:rPr lang="nl-NL" dirty="0" smtClean="0"/>
              <a:t>Deelnemer B speelt de DTA’er die probeert de agressie van de burger te de-escaleren. Hij gebruikt daarvoor de technieken van de vorige pagina</a:t>
            </a:r>
          </a:p>
          <a:p>
            <a:endParaRPr lang="nl-NL" dirty="0" smtClean="0"/>
          </a:p>
          <a:p>
            <a:r>
              <a:rPr lang="nl-NL" dirty="0" smtClean="0"/>
              <a:t>Evalueer en draai de rollen om</a:t>
            </a:r>
            <a:endParaRPr lang="nl-NL"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77500" lnSpcReduction="20000"/>
          </a:bodyPr>
          <a:lstStyle/>
          <a:p>
            <a:pPr>
              <a:buNone/>
            </a:pPr>
            <a:r>
              <a:rPr lang="nl-NL" dirty="0" smtClean="0"/>
              <a:t>Lichaamstaal is een belangrijke manier van communiceren. Het is dus</a:t>
            </a:r>
            <a:r>
              <a:rPr lang="nl-NL" dirty="0" smtClean="0"/>
              <a:t> </a:t>
            </a:r>
          </a:p>
          <a:p>
            <a:pPr>
              <a:buNone/>
            </a:pPr>
            <a:r>
              <a:rPr lang="nl-NL" dirty="0" smtClean="0"/>
              <a:t>handig om </a:t>
            </a:r>
            <a:r>
              <a:rPr lang="nl-NL" dirty="0" smtClean="0"/>
              <a:t>te letten op de lichaamstaal van de ander. Let ook op je</a:t>
            </a:r>
            <a:r>
              <a:rPr lang="nl-NL" dirty="0" smtClean="0"/>
              <a:t> </a:t>
            </a:r>
          </a:p>
          <a:p>
            <a:pPr>
              <a:buNone/>
            </a:pPr>
            <a:r>
              <a:rPr lang="nl-NL" dirty="0" smtClean="0"/>
              <a:t>eigen </a:t>
            </a:r>
            <a:r>
              <a:rPr lang="nl-NL" dirty="0" smtClean="0"/>
              <a:t>lichaamstaal!</a:t>
            </a:r>
            <a:endParaRPr lang="nl-NL" i="1" dirty="0" smtClean="0"/>
          </a:p>
          <a:p>
            <a:pPr>
              <a:buNone/>
            </a:pPr>
            <a:endParaRPr lang="nl-NL" i="1" dirty="0" smtClean="0"/>
          </a:p>
          <a:p>
            <a:pPr>
              <a:buNone/>
            </a:pPr>
            <a:r>
              <a:rPr lang="nl-NL" i="1" dirty="0" smtClean="0"/>
              <a:t>Deelnemer A stelt deelnemer B een aantal vragen (maakt niet uit wat). </a:t>
            </a:r>
            <a:endParaRPr lang="nl-NL" i="1" dirty="0" smtClean="0"/>
          </a:p>
          <a:p>
            <a:pPr>
              <a:buNone/>
            </a:pPr>
            <a:endParaRPr lang="nl-NL" i="1" dirty="0" smtClean="0"/>
          </a:p>
          <a:p>
            <a:pPr>
              <a:buNone/>
            </a:pPr>
            <a:r>
              <a:rPr lang="nl-NL" i="1" dirty="0" smtClean="0"/>
              <a:t>Deelnemer </a:t>
            </a:r>
            <a:r>
              <a:rPr lang="nl-NL" i="1" dirty="0" smtClean="0"/>
              <a:t>A wisselt iedere minuut van lichaamstaal. De</a:t>
            </a:r>
            <a:r>
              <a:rPr lang="nl-NL" i="1" dirty="0" smtClean="0"/>
              <a:t> </a:t>
            </a:r>
          </a:p>
          <a:p>
            <a:pPr>
              <a:buNone/>
            </a:pPr>
            <a:r>
              <a:rPr lang="nl-NL" i="1" dirty="0" err="1" smtClean="0"/>
              <a:t>observeerders</a:t>
            </a:r>
            <a:r>
              <a:rPr lang="nl-NL" i="1" dirty="0" smtClean="0"/>
              <a:t> raden </a:t>
            </a:r>
            <a:r>
              <a:rPr lang="nl-NL" i="1" dirty="0" smtClean="0"/>
              <a:t>na de minuut welke lichaamstaal deelnemer A</a:t>
            </a:r>
            <a:r>
              <a:rPr lang="nl-NL" i="1" dirty="0" smtClean="0"/>
              <a:t> </a:t>
            </a:r>
          </a:p>
          <a:p>
            <a:pPr>
              <a:buNone/>
            </a:pPr>
            <a:r>
              <a:rPr lang="nl-NL" i="1" dirty="0" smtClean="0"/>
              <a:t>toepast</a:t>
            </a:r>
            <a:r>
              <a:rPr lang="nl-NL" i="1" dirty="0" smtClean="0"/>
              <a:t>.</a:t>
            </a:r>
            <a:r>
              <a:rPr lang="nl-NL" i="1" dirty="0" smtClean="0"/>
              <a:t> </a:t>
            </a:r>
          </a:p>
          <a:p>
            <a:pPr>
              <a:buNone/>
            </a:pPr>
            <a:endParaRPr lang="nl-NL" i="1" dirty="0" smtClean="0"/>
          </a:p>
          <a:p>
            <a:pPr>
              <a:buNone/>
            </a:pPr>
            <a:r>
              <a:rPr lang="nl-NL" i="1" dirty="0" smtClean="0"/>
              <a:t>Deelnemer </a:t>
            </a:r>
            <a:r>
              <a:rPr lang="nl-NL" i="1" dirty="0" smtClean="0"/>
              <a:t>B let</a:t>
            </a:r>
            <a:r>
              <a:rPr lang="nl-NL" i="1" dirty="0" smtClean="0"/>
              <a:t> op </a:t>
            </a:r>
            <a:r>
              <a:rPr lang="nl-NL" i="1" dirty="0" smtClean="0"/>
              <a:t>het effect van de lichaamstaal van</a:t>
            </a:r>
            <a:r>
              <a:rPr lang="nl-NL" i="1" dirty="0" smtClean="0"/>
              <a:t> deelnemer </a:t>
            </a:r>
            <a:r>
              <a:rPr lang="nl-NL" i="1" dirty="0" smtClean="0"/>
              <a:t>A op</a:t>
            </a:r>
            <a:r>
              <a:rPr lang="nl-NL" i="1" dirty="0" smtClean="0"/>
              <a:t> </a:t>
            </a:r>
          </a:p>
          <a:p>
            <a:pPr>
              <a:buNone/>
            </a:pPr>
            <a:r>
              <a:rPr lang="nl-NL" i="1" dirty="0" smtClean="0"/>
              <a:t>zichzelf</a:t>
            </a:r>
            <a:r>
              <a:rPr lang="nl-NL" i="1" dirty="0" smtClean="0"/>
              <a:t>.</a:t>
            </a:r>
          </a:p>
          <a:p>
            <a:pPr>
              <a:buNone/>
            </a:pPr>
            <a:endParaRPr lang="nl-NL" i="1" dirty="0" smtClean="0"/>
          </a:p>
          <a:p>
            <a:pPr algn="ctr">
              <a:buNone/>
            </a:pPr>
            <a:r>
              <a:rPr lang="nl-NL" dirty="0" smtClean="0">
                <a:solidFill>
                  <a:srgbClr val="434343"/>
                </a:solidFill>
              </a:rPr>
              <a:t>boos – wantrouwend – verbaasd – verdrietig – blij – verveeld - twijfelend</a:t>
            </a:r>
          </a:p>
        </p:txBody>
      </p:sp>
      <p:sp>
        <p:nvSpPr>
          <p:cNvPr id="2" name="Titel 1"/>
          <p:cNvSpPr>
            <a:spLocks noGrp="1"/>
          </p:cNvSpPr>
          <p:nvPr>
            <p:ph type="title"/>
          </p:nvPr>
        </p:nvSpPr>
        <p:spPr/>
        <p:txBody>
          <a:bodyPr>
            <a:normAutofit/>
          </a:bodyPr>
          <a:lstStyle/>
          <a:p>
            <a:r>
              <a:rPr lang="nl-NL" dirty="0" smtClean="0"/>
              <a:t>Technieken 4: lichaamstaal</a:t>
            </a:r>
            <a:endParaRPr lang="nl-NL"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Technieken 1: de juiste maat</a:t>
            </a:r>
            <a:endParaRPr lang="nl-NL" dirty="0"/>
          </a:p>
        </p:txBody>
      </p:sp>
      <p:sp>
        <p:nvSpPr>
          <p:cNvPr id="3" name="Tijdelijke aanduiding voor inhoud 2"/>
          <p:cNvSpPr>
            <a:spLocks noGrp="1"/>
          </p:cNvSpPr>
          <p:nvPr>
            <p:ph idx="1"/>
          </p:nvPr>
        </p:nvSpPr>
        <p:spPr/>
        <p:txBody>
          <a:bodyPr>
            <a:normAutofit/>
          </a:bodyPr>
          <a:lstStyle/>
          <a:p>
            <a:pPr>
              <a:buNone/>
            </a:pPr>
            <a:endParaRPr lang="nl-NL" dirty="0" smtClean="0"/>
          </a:p>
          <a:p>
            <a:pPr>
              <a:buNone/>
            </a:pPr>
            <a:endParaRPr lang="nl-NL" dirty="0" smtClean="0"/>
          </a:p>
          <a:p>
            <a:pPr>
              <a:buNone/>
            </a:pPr>
            <a:endParaRPr lang="nl-NL" dirty="0" smtClean="0"/>
          </a:p>
          <a:p>
            <a:pPr>
              <a:buNone/>
            </a:pPr>
            <a:r>
              <a:rPr lang="nl-NL" dirty="0" smtClean="0"/>
              <a:t>Je kunt een boodschap overdrijven, te hoog van de</a:t>
            </a:r>
            <a:r>
              <a:rPr lang="nl-NL" dirty="0" smtClean="0"/>
              <a:t> </a:t>
            </a:r>
          </a:p>
          <a:p>
            <a:pPr>
              <a:buNone/>
            </a:pPr>
            <a:r>
              <a:rPr lang="nl-NL" dirty="0" smtClean="0"/>
              <a:t>toren </a:t>
            </a:r>
            <a:r>
              <a:rPr lang="nl-NL" dirty="0" smtClean="0"/>
              <a:t>blazen, doorschieten</a:t>
            </a:r>
            <a:r>
              <a:rPr lang="nl-NL" dirty="0" smtClean="0"/>
              <a:t> in </a:t>
            </a:r>
            <a:r>
              <a:rPr lang="nl-NL" dirty="0" smtClean="0"/>
              <a:t>een gevoel. Je kunt</a:t>
            </a:r>
            <a:r>
              <a:rPr lang="nl-NL" dirty="0" smtClean="0"/>
              <a:t> </a:t>
            </a:r>
          </a:p>
          <a:p>
            <a:pPr>
              <a:buNone/>
            </a:pPr>
            <a:r>
              <a:rPr lang="nl-NL" dirty="0" smtClean="0"/>
              <a:t>ook </a:t>
            </a:r>
            <a:r>
              <a:rPr lang="nl-NL" dirty="0" smtClean="0"/>
              <a:t>tekortschieten, een kwestie te veel wegcijferen</a:t>
            </a:r>
            <a:r>
              <a:rPr lang="nl-NL" dirty="0" smtClean="0"/>
              <a:t> </a:t>
            </a:r>
          </a:p>
          <a:p>
            <a:pPr>
              <a:buNone/>
            </a:pPr>
            <a:r>
              <a:rPr lang="nl-NL" dirty="0" smtClean="0"/>
              <a:t>of </a:t>
            </a:r>
            <a:r>
              <a:rPr lang="nl-NL" dirty="0" smtClean="0"/>
              <a:t>je</a:t>
            </a:r>
            <a:r>
              <a:rPr lang="nl-NL" dirty="0" smtClean="0"/>
              <a:t> eigen </a:t>
            </a:r>
            <a:r>
              <a:rPr lang="nl-NL" dirty="0" smtClean="0"/>
              <a:t>gevoel te klein maken. Wat is het juiste</a:t>
            </a:r>
            <a:r>
              <a:rPr lang="nl-NL" dirty="0" smtClean="0"/>
              <a:t> </a:t>
            </a:r>
          </a:p>
          <a:p>
            <a:pPr>
              <a:buNone/>
            </a:pPr>
            <a:r>
              <a:rPr lang="nl-NL" dirty="0" smtClean="0"/>
              <a:t>midden</a:t>
            </a:r>
            <a:r>
              <a:rPr lang="nl-NL" dirty="0" smtClean="0"/>
              <a:t>?</a:t>
            </a:r>
          </a:p>
          <a:p>
            <a:endParaRPr lang="nl-NL" dirty="0" smtClean="0"/>
          </a:p>
          <a:p>
            <a:pPr lvl="1">
              <a:buNone/>
            </a:pPr>
            <a:endParaRPr lang="nl-NL" i="1" dirty="0" smtClean="0"/>
          </a:p>
          <a:p>
            <a:pPr lvl="1">
              <a:buNone/>
            </a:pPr>
            <a:endParaRPr lang="nl-NL" i="1"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lvl="0">
              <a:buNone/>
            </a:pPr>
            <a:r>
              <a:rPr lang="nl-NL" sz="2400" dirty="0" smtClean="0"/>
              <a:t>Bedenk een werksituatie waarin je je tot</a:t>
            </a:r>
            <a:r>
              <a:rPr lang="nl-NL" sz="2400" dirty="0" smtClean="0"/>
              <a:t> iemand </a:t>
            </a:r>
            <a:r>
              <a:rPr lang="nl-NL" sz="2400" dirty="0" smtClean="0"/>
              <a:t>wil richten</a:t>
            </a:r>
            <a:r>
              <a:rPr lang="nl-NL" sz="2400" dirty="0" smtClean="0"/>
              <a:t> </a:t>
            </a:r>
          </a:p>
          <a:p>
            <a:pPr lvl="0">
              <a:buNone/>
            </a:pPr>
            <a:r>
              <a:rPr lang="nl-NL" sz="2400" dirty="0" smtClean="0"/>
              <a:t>met </a:t>
            </a:r>
            <a:r>
              <a:rPr lang="nl-NL" sz="2400" dirty="0" smtClean="0"/>
              <a:t>een (moeilijke)</a:t>
            </a:r>
            <a:r>
              <a:rPr lang="nl-NL" sz="2400" dirty="0" smtClean="0"/>
              <a:t> boodschap</a:t>
            </a:r>
            <a:r>
              <a:rPr lang="nl-NL" sz="2400" dirty="0" smtClean="0"/>
              <a:t>. Schrijf de boodschap </a:t>
            </a:r>
            <a:r>
              <a:rPr lang="nl-NL" sz="2400" dirty="0" err="1" smtClean="0"/>
              <a:t>op.</a:t>
            </a:r>
            <a:r>
              <a:rPr lang="nl-NL" sz="2400" dirty="0" smtClean="0"/>
              <a:t> </a:t>
            </a:r>
          </a:p>
          <a:p>
            <a:pPr lvl="0">
              <a:buNone/>
            </a:pPr>
            <a:endParaRPr lang="nl-NL" sz="2400" dirty="0" smtClean="0"/>
          </a:p>
          <a:p>
            <a:r>
              <a:rPr lang="nl-NL" sz="2400" dirty="0" smtClean="0"/>
              <a:t>herschrijf de tekst als ‘te fors’ en draag deze aan elkaar voor</a:t>
            </a:r>
          </a:p>
          <a:p>
            <a:r>
              <a:rPr lang="nl-NL" sz="2400" dirty="0" smtClean="0"/>
              <a:t>herschrijf de tekst als ‘te zwak’ en draag deze aan elkaar voor</a:t>
            </a:r>
          </a:p>
          <a:p>
            <a:r>
              <a:rPr lang="nl-NL" sz="2400" dirty="0" smtClean="0"/>
              <a:t>herschrijf de tekst als ‘precies goed’ en draag deze aan elkaar voor</a:t>
            </a:r>
          </a:p>
          <a:p>
            <a:pPr lvl="0"/>
            <a:endParaRPr lang="nl-NL" sz="2400" dirty="0"/>
          </a:p>
        </p:txBody>
      </p:sp>
      <p:sp>
        <p:nvSpPr>
          <p:cNvPr id="2" name="Titel 1"/>
          <p:cNvSpPr>
            <a:spLocks noGrp="1"/>
          </p:cNvSpPr>
          <p:nvPr>
            <p:ph type="title"/>
          </p:nvPr>
        </p:nvSpPr>
        <p:spPr/>
        <p:txBody>
          <a:bodyPr/>
          <a:lstStyle/>
          <a:p>
            <a:r>
              <a:rPr lang="nl-NL" dirty="0" smtClean="0"/>
              <a:t>Technieken 1: de juiste maat</a:t>
            </a:r>
            <a:endParaRPr lang="nl-NL"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Technieken 1: de juiste maat</a:t>
            </a:r>
            <a:endParaRPr lang="nl-NL" dirty="0"/>
          </a:p>
        </p:txBody>
      </p:sp>
      <p:sp>
        <p:nvSpPr>
          <p:cNvPr id="3" name="Tijdelijke aanduiding voor inhoud 2"/>
          <p:cNvSpPr>
            <a:spLocks noGrp="1"/>
          </p:cNvSpPr>
          <p:nvPr>
            <p:ph idx="1"/>
          </p:nvPr>
        </p:nvSpPr>
        <p:spPr/>
        <p:txBody>
          <a:bodyPr>
            <a:normAutofit/>
          </a:bodyPr>
          <a:lstStyle/>
          <a:p>
            <a:pPr>
              <a:buNone/>
            </a:pPr>
            <a:endParaRPr lang="nl-NL" dirty="0" smtClean="0"/>
          </a:p>
          <a:p>
            <a:pPr lvl="0"/>
            <a:r>
              <a:rPr lang="nl-NL" dirty="0" smtClean="0"/>
              <a:t>wat zijn de kenmerken van de te forse, te zwakke en de precies goed geformuleerde boodschap?</a:t>
            </a:r>
          </a:p>
          <a:p>
            <a:pPr lvl="0"/>
            <a:r>
              <a:rPr lang="nl-NL" dirty="0" smtClean="0"/>
              <a:t>hoe beleef je ‘het juiste midden’?</a:t>
            </a:r>
          </a:p>
          <a:p>
            <a:pPr lvl="0"/>
            <a:r>
              <a:rPr lang="nl-NL" dirty="0" smtClean="0"/>
              <a:t>moet de woordkeus aangepast worden als je de boodschap uitspreekt?</a:t>
            </a:r>
          </a:p>
          <a:p>
            <a:pPr>
              <a:buNone/>
            </a:pPr>
            <a:endParaRPr lang="nl-NL" dirty="0" smtClean="0"/>
          </a:p>
          <a:p>
            <a:endParaRPr lang="nl-NL" dirty="0" smtClean="0"/>
          </a:p>
          <a:p>
            <a:pPr lvl="1">
              <a:buNone/>
            </a:pPr>
            <a:endParaRPr lang="nl-NL" i="1" dirty="0" smtClean="0"/>
          </a:p>
          <a:p>
            <a:pPr lvl="1">
              <a:buNone/>
            </a:pPr>
            <a:endParaRPr lang="nl-NL" i="1"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Technieken 2: goed opdrachten geven</a:t>
            </a:r>
            <a:endParaRPr lang="nl-NL" dirty="0"/>
          </a:p>
        </p:txBody>
      </p:sp>
      <p:sp>
        <p:nvSpPr>
          <p:cNvPr id="3" name="Tijdelijke aanduiding voor inhoud 2"/>
          <p:cNvSpPr>
            <a:spLocks noGrp="1"/>
          </p:cNvSpPr>
          <p:nvPr>
            <p:ph idx="1"/>
          </p:nvPr>
        </p:nvSpPr>
        <p:spPr/>
        <p:txBody>
          <a:bodyPr>
            <a:normAutofit/>
          </a:bodyPr>
          <a:lstStyle/>
          <a:p>
            <a:pPr>
              <a:buNone/>
            </a:pPr>
            <a:endParaRPr lang="nl-NL" dirty="0" smtClean="0"/>
          </a:p>
          <a:p>
            <a:pPr lvl="0"/>
            <a:r>
              <a:rPr lang="nl-NL" dirty="0" smtClean="0"/>
              <a:t>wees specifiek (wat, hoe, wanneer, ...)</a:t>
            </a:r>
          </a:p>
          <a:p>
            <a:pPr lvl="0"/>
            <a:r>
              <a:rPr lang="nl-NL" dirty="0" smtClean="0"/>
              <a:t>ga er niet zomaar vanuit dat een ander begrijpt wat je wil!</a:t>
            </a:r>
          </a:p>
          <a:p>
            <a:pPr lvl="0"/>
            <a:r>
              <a:rPr lang="nl-NL" dirty="0" smtClean="0"/>
              <a:t>check dus of iemand het begrepen heeft, met een ‘open’ vraag</a:t>
            </a:r>
          </a:p>
          <a:p>
            <a:pPr lvl="0"/>
            <a:r>
              <a:rPr lang="nl-NL" dirty="0" smtClean="0"/>
              <a:t>observeer vervolgens of iemand het ook echt doet wat je wil</a:t>
            </a:r>
          </a:p>
          <a:p>
            <a:pPr lvl="0"/>
            <a:endParaRPr lang="nl-NL" dirty="0" smtClean="0"/>
          </a:p>
          <a:p>
            <a:pPr>
              <a:buNone/>
            </a:pPr>
            <a:endParaRPr lang="nl-NL" dirty="0" smtClean="0"/>
          </a:p>
          <a:p>
            <a:endParaRPr lang="nl-NL" dirty="0" smtClean="0"/>
          </a:p>
          <a:p>
            <a:pPr lvl="1">
              <a:buNone/>
            </a:pPr>
            <a:endParaRPr lang="nl-NL" i="1" dirty="0" smtClean="0"/>
          </a:p>
          <a:p>
            <a:pPr lvl="1">
              <a:buNone/>
            </a:pPr>
            <a:endParaRPr lang="nl-NL" i="1"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Technieken 2: goed opdrachten geven</a:t>
            </a:r>
            <a:endParaRPr lang="nl-NL" dirty="0"/>
          </a:p>
        </p:txBody>
      </p:sp>
      <p:sp>
        <p:nvSpPr>
          <p:cNvPr id="3" name="Tijdelijke aanduiding voor inhoud 2"/>
          <p:cNvSpPr>
            <a:spLocks noGrp="1"/>
          </p:cNvSpPr>
          <p:nvPr>
            <p:ph idx="4294967295"/>
          </p:nvPr>
        </p:nvSpPr>
        <p:spPr>
          <a:xfrm>
            <a:off x="2878138" y="1693863"/>
            <a:ext cx="6265862" cy="4525962"/>
          </a:xfrm>
        </p:spPr>
        <p:txBody>
          <a:bodyPr/>
          <a:lstStyle/>
          <a:p>
            <a:pPr>
              <a:buNone/>
            </a:pPr>
            <a:endParaRPr lang="nl-NL" sz="2400" dirty="0" smtClean="0"/>
          </a:p>
          <a:p>
            <a:pPr>
              <a:buNone/>
            </a:pPr>
            <a:endParaRPr lang="nl-NL" sz="2400" dirty="0" smtClean="0"/>
          </a:p>
          <a:p>
            <a:pPr>
              <a:buNone/>
            </a:pPr>
            <a:endParaRPr lang="nl-NL" sz="2400" dirty="0" smtClean="0"/>
          </a:p>
          <a:p>
            <a:endParaRPr lang="nl-NL" dirty="0"/>
          </a:p>
        </p:txBody>
      </p:sp>
      <p:sp>
        <p:nvSpPr>
          <p:cNvPr id="8" name="Rechthoek 7"/>
          <p:cNvSpPr/>
          <p:nvPr/>
        </p:nvSpPr>
        <p:spPr>
          <a:xfrm>
            <a:off x="2635366" y="1986027"/>
            <a:ext cx="3494796" cy="420914"/>
          </a:xfrm>
          <a:prstGeom prst="rect">
            <a:avLst/>
          </a:prstGeom>
          <a:solidFill>
            <a:srgbClr val="434343"/>
          </a:solidFill>
          <a:ln>
            <a:solidFill>
              <a:srgbClr val="43434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Opdracht</a:t>
            </a:r>
            <a:endParaRPr lang="nl-NL" dirty="0"/>
          </a:p>
        </p:txBody>
      </p:sp>
      <p:cxnSp>
        <p:nvCxnSpPr>
          <p:cNvPr id="10" name="Rechte verbindingslijn met pijl 9"/>
          <p:cNvCxnSpPr/>
          <p:nvPr/>
        </p:nvCxnSpPr>
        <p:spPr>
          <a:xfrm rot="5400000">
            <a:off x="4167929" y="2611434"/>
            <a:ext cx="410573" cy="1588"/>
          </a:xfrm>
          <a:prstGeom prst="straightConnector1">
            <a:avLst/>
          </a:prstGeom>
          <a:ln>
            <a:solidFill>
              <a:srgbClr val="434343"/>
            </a:solidFill>
            <a:tailEnd type="arrow"/>
          </a:ln>
        </p:spPr>
        <p:style>
          <a:lnRef idx="2">
            <a:schemeClr val="accent1"/>
          </a:lnRef>
          <a:fillRef idx="0">
            <a:schemeClr val="accent1"/>
          </a:fillRef>
          <a:effectRef idx="1">
            <a:schemeClr val="accent1"/>
          </a:effectRef>
          <a:fontRef idx="minor">
            <a:schemeClr val="tx1"/>
          </a:fontRef>
        </p:style>
      </p:cxnSp>
      <p:sp>
        <p:nvSpPr>
          <p:cNvPr id="11" name="Rechthoek 10"/>
          <p:cNvSpPr/>
          <p:nvPr/>
        </p:nvSpPr>
        <p:spPr>
          <a:xfrm>
            <a:off x="2635366" y="2912205"/>
            <a:ext cx="3494796" cy="897532"/>
          </a:xfrm>
          <a:prstGeom prst="rect">
            <a:avLst/>
          </a:prstGeom>
          <a:solidFill>
            <a:srgbClr val="434343"/>
          </a:solidFill>
          <a:ln>
            <a:solidFill>
              <a:srgbClr val="43434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Medewerker: wat er in zijn hoofd gebeurt kan niemand zien</a:t>
            </a:r>
            <a:endParaRPr lang="nl-NL" dirty="0"/>
          </a:p>
        </p:txBody>
      </p:sp>
      <p:cxnSp>
        <p:nvCxnSpPr>
          <p:cNvPr id="12" name="Rechte verbindingslijn met pijl 11"/>
          <p:cNvCxnSpPr/>
          <p:nvPr/>
        </p:nvCxnSpPr>
        <p:spPr>
          <a:xfrm rot="5400000">
            <a:off x="3909146" y="4539988"/>
            <a:ext cx="926551" cy="1588"/>
          </a:xfrm>
          <a:prstGeom prst="straightConnector1">
            <a:avLst/>
          </a:prstGeom>
          <a:ln>
            <a:solidFill>
              <a:srgbClr val="434343"/>
            </a:solidFill>
            <a:tailEnd type="arrow"/>
          </a:ln>
        </p:spPr>
        <p:style>
          <a:lnRef idx="2">
            <a:schemeClr val="accent1"/>
          </a:lnRef>
          <a:fillRef idx="0">
            <a:schemeClr val="accent1"/>
          </a:fillRef>
          <a:effectRef idx="1">
            <a:schemeClr val="accent1"/>
          </a:effectRef>
          <a:fontRef idx="minor">
            <a:schemeClr val="tx1"/>
          </a:fontRef>
        </p:style>
      </p:cxnSp>
      <p:sp>
        <p:nvSpPr>
          <p:cNvPr id="14" name="Rechthoek 13"/>
          <p:cNvSpPr/>
          <p:nvPr/>
        </p:nvSpPr>
        <p:spPr>
          <a:xfrm>
            <a:off x="2624229" y="5212157"/>
            <a:ext cx="3494796" cy="459478"/>
          </a:xfrm>
          <a:prstGeom prst="rect">
            <a:avLst/>
          </a:prstGeom>
          <a:solidFill>
            <a:srgbClr val="434343"/>
          </a:solidFill>
          <a:ln>
            <a:solidFill>
              <a:srgbClr val="43434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Gedrag</a:t>
            </a:r>
            <a:endParaRPr lang="nl-NL" dirty="0"/>
          </a:p>
        </p:txBody>
      </p:sp>
      <p:sp>
        <p:nvSpPr>
          <p:cNvPr id="15" name="Rechthoek 14"/>
          <p:cNvSpPr/>
          <p:nvPr/>
        </p:nvSpPr>
        <p:spPr>
          <a:xfrm>
            <a:off x="4726139" y="4406236"/>
            <a:ext cx="1709582" cy="300659"/>
          </a:xfrm>
          <a:prstGeom prst="rect">
            <a:avLst/>
          </a:prstGeom>
          <a:solidFill>
            <a:srgbClr val="434343"/>
          </a:solidFill>
          <a:ln>
            <a:solidFill>
              <a:srgbClr val="43434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Kennis / kunde</a:t>
            </a:r>
            <a:endParaRPr lang="nl-NL" dirty="0"/>
          </a:p>
        </p:txBody>
      </p:sp>
      <p:sp>
        <p:nvSpPr>
          <p:cNvPr id="17" name="Wolkvormige toelichting 16"/>
          <p:cNvSpPr/>
          <p:nvPr/>
        </p:nvSpPr>
        <p:spPr>
          <a:xfrm>
            <a:off x="5808048" y="3646732"/>
            <a:ext cx="2006928" cy="759504"/>
          </a:xfrm>
          <a:prstGeom prst="cloudCallout">
            <a:avLst/>
          </a:prstGeom>
          <a:solidFill>
            <a:srgbClr val="FDC225"/>
          </a:solidFill>
          <a:ln>
            <a:solidFill>
              <a:srgbClr val="43434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smtClean="0"/>
              <a:t>voldoende?</a:t>
            </a:r>
            <a:endParaRPr lang="nl-NL" sz="1600" b="1" dirty="0"/>
          </a:p>
        </p:txBody>
      </p:sp>
      <p:sp>
        <p:nvSpPr>
          <p:cNvPr id="18" name="Wolkvormige toelichting 17"/>
          <p:cNvSpPr/>
          <p:nvPr/>
        </p:nvSpPr>
        <p:spPr>
          <a:xfrm>
            <a:off x="5418591" y="1934304"/>
            <a:ext cx="2034259" cy="945274"/>
          </a:xfrm>
          <a:prstGeom prst="cloudCallout">
            <a:avLst/>
          </a:prstGeom>
          <a:solidFill>
            <a:srgbClr val="FDC225"/>
          </a:solidFill>
          <a:ln>
            <a:solidFill>
              <a:srgbClr val="43434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smtClean="0"/>
              <a:t>check: boodschap begrepen?</a:t>
            </a:r>
            <a:endParaRPr lang="nl-NL" sz="1600" b="1" dirty="0"/>
          </a:p>
        </p:txBody>
      </p:sp>
      <p:sp>
        <p:nvSpPr>
          <p:cNvPr id="19" name="Wolkvormige toelichting 18"/>
          <p:cNvSpPr/>
          <p:nvPr/>
        </p:nvSpPr>
        <p:spPr>
          <a:xfrm>
            <a:off x="5264673" y="4706895"/>
            <a:ext cx="1874836" cy="702586"/>
          </a:xfrm>
          <a:prstGeom prst="cloudCallout">
            <a:avLst/>
          </a:prstGeom>
          <a:solidFill>
            <a:srgbClr val="FDC225"/>
          </a:solidFill>
          <a:ln>
            <a:solidFill>
              <a:srgbClr val="43434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smtClean="0"/>
              <a:t>observeer!</a:t>
            </a:r>
            <a:endParaRPr lang="nl-NL" sz="1600" b="1" dirty="0"/>
          </a:p>
        </p:txBody>
      </p:sp>
      <p:cxnSp>
        <p:nvCxnSpPr>
          <p:cNvPr id="20" name="Rechte verbindingslijn met pijl 19"/>
          <p:cNvCxnSpPr/>
          <p:nvPr/>
        </p:nvCxnSpPr>
        <p:spPr>
          <a:xfrm rot="10800000">
            <a:off x="4444669" y="4573594"/>
            <a:ext cx="281471" cy="1"/>
          </a:xfrm>
          <a:prstGeom prst="straightConnector1">
            <a:avLst/>
          </a:prstGeom>
          <a:ln>
            <a:solidFill>
              <a:srgbClr val="434343"/>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Technieken 2: goed opdrachten geven</a:t>
            </a:r>
            <a:endParaRPr lang="nl-NL" dirty="0"/>
          </a:p>
        </p:txBody>
      </p:sp>
      <p:sp>
        <p:nvSpPr>
          <p:cNvPr id="3" name="Tijdelijke aanduiding voor inhoud 2"/>
          <p:cNvSpPr>
            <a:spLocks noGrp="1"/>
          </p:cNvSpPr>
          <p:nvPr>
            <p:ph idx="1"/>
          </p:nvPr>
        </p:nvSpPr>
        <p:spPr/>
        <p:txBody>
          <a:bodyPr>
            <a:normAutofit/>
          </a:bodyPr>
          <a:lstStyle/>
          <a:p>
            <a:pPr>
              <a:buNone/>
            </a:pPr>
            <a:endParaRPr lang="nl-NL" dirty="0" smtClean="0"/>
          </a:p>
          <a:p>
            <a:pPr lvl="0"/>
            <a:r>
              <a:rPr lang="nl-NL" dirty="0" smtClean="0"/>
              <a:t>oefen het opdrachten geven met elkaar:</a:t>
            </a:r>
          </a:p>
          <a:p>
            <a:pPr lvl="1"/>
            <a:r>
              <a:rPr lang="nl-NL" dirty="0" smtClean="0"/>
              <a:t>de opdrachtgever geeft de opdracht zo duidelijk mogelijk</a:t>
            </a:r>
          </a:p>
          <a:p>
            <a:pPr lvl="1"/>
            <a:r>
              <a:rPr lang="nl-NL" dirty="0" smtClean="0"/>
              <a:t>de opdrachtgever checkt ‘overdreven’ goed of de ander zijn vraag begrepen heeft</a:t>
            </a:r>
          </a:p>
          <a:p>
            <a:pPr lvl="1"/>
            <a:r>
              <a:rPr lang="nl-NL" dirty="0" smtClean="0"/>
              <a:t>oefen ook met het geven van lastige opdrachten</a:t>
            </a:r>
          </a:p>
          <a:p>
            <a:endParaRPr lang="nl-NL" dirty="0" smtClean="0"/>
          </a:p>
          <a:p>
            <a:endParaRPr lang="nl-NL" dirty="0" smtClean="0"/>
          </a:p>
          <a:p>
            <a:r>
              <a:rPr lang="nl-NL" dirty="0" smtClean="0"/>
              <a:t>wat leer je hiervan?</a:t>
            </a:r>
          </a:p>
          <a:p>
            <a:endParaRPr lang="nl-NL" dirty="0" smtClean="0"/>
          </a:p>
          <a:p>
            <a:pPr lvl="1">
              <a:buNone/>
            </a:pPr>
            <a:endParaRPr lang="nl-NL" i="1" dirty="0" smtClean="0"/>
          </a:p>
          <a:p>
            <a:pPr lvl="1">
              <a:buNone/>
            </a:pPr>
            <a:endParaRPr lang="nl-NL" i="1"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Technieken 3: de-escaleren</a:t>
            </a:r>
            <a:endParaRPr lang="nl-NL" dirty="0"/>
          </a:p>
        </p:txBody>
      </p:sp>
      <p:sp>
        <p:nvSpPr>
          <p:cNvPr id="3" name="Tijdelijke aanduiding voor inhoud 2"/>
          <p:cNvSpPr>
            <a:spLocks noGrp="1"/>
          </p:cNvSpPr>
          <p:nvPr>
            <p:ph idx="1"/>
          </p:nvPr>
        </p:nvSpPr>
        <p:spPr/>
        <p:txBody>
          <a:bodyPr>
            <a:normAutofit/>
          </a:bodyPr>
          <a:lstStyle/>
          <a:p>
            <a:pPr lvl="0">
              <a:buNone/>
            </a:pPr>
            <a:r>
              <a:rPr lang="nl-NL" sz="2400" dirty="0" smtClean="0"/>
              <a:t>Wanneer iemand agressief tegen je is, kan </a:t>
            </a:r>
          </a:p>
          <a:p>
            <a:pPr lvl="0">
              <a:buNone/>
            </a:pPr>
            <a:r>
              <a:rPr lang="nl-NL" sz="2400" dirty="0" smtClean="0"/>
              <a:t>dat ook bij jou boosheid, spanning en </a:t>
            </a:r>
          </a:p>
          <a:p>
            <a:pPr lvl="0">
              <a:buNone/>
            </a:pPr>
            <a:r>
              <a:rPr lang="nl-NL" sz="2400" dirty="0" smtClean="0"/>
              <a:t>onrust geven. </a:t>
            </a:r>
          </a:p>
          <a:p>
            <a:pPr lvl="0">
              <a:buNone/>
            </a:pPr>
            <a:endParaRPr lang="nl-NL" sz="2400" dirty="0" smtClean="0"/>
          </a:p>
          <a:p>
            <a:pPr lvl="0">
              <a:buNone/>
            </a:pPr>
            <a:r>
              <a:rPr lang="nl-NL" sz="2400" dirty="0" smtClean="0"/>
              <a:t>Probeer de signalen van je lichaam te </a:t>
            </a:r>
          </a:p>
          <a:p>
            <a:pPr lvl="0">
              <a:buNone/>
            </a:pPr>
            <a:r>
              <a:rPr lang="nl-NL" sz="2400" dirty="0" smtClean="0"/>
              <a:t>herkennen en  probeer je eigen gevoel en </a:t>
            </a:r>
          </a:p>
          <a:p>
            <a:pPr lvl="0">
              <a:buNone/>
            </a:pPr>
            <a:r>
              <a:rPr lang="nl-NL" sz="2400" dirty="0" smtClean="0"/>
              <a:t>fysieke reacties onder controle te houden.</a:t>
            </a:r>
          </a:p>
          <a:p>
            <a:pPr lvl="0"/>
            <a:endParaRPr lang="nl-NL" sz="24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Technieken 3: de-escaleren</a:t>
            </a:r>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Kies in de situatie de beste aanpak:</a:t>
            </a:r>
          </a:p>
          <a:p>
            <a:pPr>
              <a:buNone/>
            </a:pPr>
            <a:endParaRPr lang="nl-NL" dirty="0" smtClean="0"/>
          </a:p>
          <a:p>
            <a:r>
              <a:rPr lang="nl-NL" dirty="0" smtClean="0"/>
              <a:t>laten gaan. Negeer het gedrag</a:t>
            </a:r>
          </a:p>
          <a:p>
            <a:r>
              <a:rPr lang="nl-NL" dirty="0" smtClean="0"/>
              <a:t>agressiehantering (de-escaleren) en spreek de persoon in kwestie aan</a:t>
            </a:r>
          </a:p>
          <a:p>
            <a:r>
              <a:rPr lang="nl-NL" dirty="0" smtClean="0"/>
              <a:t>hulp inschakelen: als je inschat dat de-escaleren geen zin heeft</a:t>
            </a:r>
          </a:p>
          <a:p>
            <a:pPr>
              <a:buNone/>
            </a:pPr>
            <a:endParaRPr lang="nl-NL" dirty="0" smtClean="0"/>
          </a:p>
          <a:p>
            <a:pPr lvl="1">
              <a:buNone/>
            </a:pPr>
            <a:endParaRPr lang="nl-NL" i="1" dirty="0" smtClean="0"/>
          </a:p>
          <a:p>
            <a:pPr lvl="1">
              <a:buNone/>
            </a:pPr>
            <a:endParaRPr lang="nl-NL" i="1" dirty="0"/>
          </a:p>
        </p:txBody>
      </p:sp>
    </p:spTree>
  </p:cSld>
  <p:clrMapOvr>
    <a:masterClrMapping/>
  </p:clrMapOvr>
</p:sld>
</file>

<file path=ppt/theme/theme1.xml><?xml version="1.0" encoding="utf-8"?>
<a:theme xmlns:a="http://schemas.openxmlformats.org/drawingml/2006/main" name="Veilig in elke Veze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Veilig in elke Vezel.potx</Template>
  <TotalTime>87</TotalTime>
  <Words>720</Words>
  <Application>Microsoft Macintosh PowerPoint</Application>
  <PresentationFormat>Diavoorstelling (4:3)</PresentationFormat>
  <Paragraphs>105</Paragraphs>
  <Slides>12</Slides>
  <Notes>0</Notes>
  <HiddenSlides>0</HiddenSlides>
  <MMClips>0</MMClips>
  <ScaleCrop>false</ScaleCrop>
  <HeadingPairs>
    <vt:vector size="4" baseType="variant">
      <vt:variant>
        <vt:lpstr>Ontwerpsjabloon</vt:lpstr>
      </vt:variant>
      <vt:variant>
        <vt:i4>1</vt:i4>
      </vt:variant>
      <vt:variant>
        <vt:lpstr>Diatitels</vt:lpstr>
      </vt:variant>
      <vt:variant>
        <vt:i4>12</vt:i4>
      </vt:variant>
    </vt:vector>
  </HeadingPairs>
  <TitlesOfParts>
    <vt:vector size="13" baseType="lpstr">
      <vt:lpstr>Veilig in elke Vezel</vt:lpstr>
      <vt:lpstr>COMMUNICATIE Onderdeel 4</vt:lpstr>
      <vt:lpstr>Technieken 1: de juiste maat</vt:lpstr>
      <vt:lpstr>Technieken 1: de juiste maat</vt:lpstr>
      <vt:lpstr>Technieken 1: de juiste maat</vt:lpstr>
      <vt:lpstr>Technieken 2: goed opdrachten geven</vt:lpstr>
      <vt:lpstr>Technieken 2: goed opdrachten geven</vt:lpstr>
      <vt:lpstr>Technieken 2: goed opdrachten geven</vt:lpstr>
      <vt:lpstr>Technieken 3: de-escaleren</vt:lpstr>
      <vt:lpstr>Technieken 3: de-escaleren</vt:lpstr>
      <vt:lpstr>Technieken 3: de-escaleren</vt:lpstr>
      <vt:lpstr>Technieken 3: de-escaleren</vt:lpstr>
      <vt:lpstr>Technieken 4: lichaamstaal</vt:lpstr>
    </vt:vector>
  </TitlesOfParts>
  <Company>Daad en Raad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Communicatie op het werk</dc:title>
  <dc:creator>Annemarie Arensen</dc:creator>
  <cp:lastModifiedBy>Annemarie Arensen</cp:lastModifiedBy>
  <cp:revision>26</cp:revision>
  <dcterms:created xsi:type="dcterms:W3CDTF">2013-05-20T17:31:07Z</dcterms:created>
  <dcterms:modified xsi:type="dcterms:W3CDTF">2013-05-20T17:36:48Z</dcterms:modified>
</cp:coreProperties>
</file>