
<file path=[Content_Types].xml><?xml version="1.0" encoding="utf-8"?>
<Types xmlns="http://schemas.openxmlformats.org/package/2006/content-types">
  <Override PartName="/ppt/slides/slide3.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Default Extension="jpeg" ContentType="image/jpeg"/>
  <Override PartName="/docProps/core.xml" ContentType="application/vnd.openxmlformats-package.core-properties+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ppt/slideLayouts/slideLayout13.xml" ContentType="application/vnd.openxmlformats-officedocument.presentationml.slideLayout+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7" r:id="rId1"/>
  </p:sldMasterIdLst>
  <p:sldIdLst>
    <p:sldId id="261" r:id="rId2"/>
    <p:sldId id="262" r:id="rId3"/>
    <p:sldId id="263" r:id="rId4"/>
    <p:sldId id="264" r:id="rId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4" d="100"/>
          <a:sy n="134" d="100"/>
        </p:scale>
        <p:origin x="-161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pic>
        <p:nvPicPr>
          <p:cNvPr id="14" name="Afbeelding 13" descr="DD261115_bew.jpg"/>
          <p:cNvPicPr>
            <a:picLocks noChangeAspect="1"/>
          </p:cNvPicPr>
          <p:nvPr/>
        </p:nvPicPr>
        <p:blipFill>
          <a:blip r:embed="rId2"/>
          <a:srcRect t="21105" b="7412"/>
          <a:stretch>
            <a:fillRect/>
          </a:stretch>
        </p:blipFill>
        <p:spPr>
          <a:xfrm>
            <a:off x="270000" y="0"/>
            <a:ext cx="8619996" cy="1824174"/>
          </a:xfrm>
          <a:prstGeom prst="rect">
            <a:avLst/>
          </a:prstGeom>
        </p:spPr>
      </p:pic>
      <p:pic>
        <p:nvPicPr>
          <p:cNvPr id="12" name="Afbeelding 11" descr="strepen-grijs-geel-smal.png"/>
          <p:cNvPicPr>
            <a:picLocks noChangeAspect="1"/>
          </p:cNvPicPr>
          <p:nvPr/>
        </p:nvPicPr>
        <p:blipFill>
          <a:blip r:embed="rId3"/>
          <a:stretch>
            <a:fillRect/>
          </a:stretch>
        </p:blipFill>
        <p:spPr>
          <a:xfrm>
            <a:off x="56790" y="5962306"/>
            <a:ext cx="9000000" cy="447681"/>
          </a:xfrm>
          <a:prstGeom prst="rect">
            <a:avLst/>
          </a:prstGeom>
        </p:spPr>
      </p:pic>
      <p:sp>
        <p:nvSpPr>
          <p:cNvPr id="2" name="Titel 1"/>
          <p:cNvSpPr>
            <a:spLocks noGrp="1"/>
          </p:cNvSpPr>
          <p:nvPr>
            <p:ph type="ctrTitle"/>
          </p:nvPr>
        </p:nvSpPr>
        <p:spPr>
          <a:xfrm>
            <a:off x="685800" y="2130425"/>
            <a:ext cx="7772400" cy="1470025"/>
          </a:xfrm>
        </p:spPr>
        <p:txBody>
          <a:bodyPr/>
          <a:lstStyle>
            <a:lvl1pPr algn="ctr">
              <a:defRPr>
                <a:solidFill>
                  <a:srgbClr val="464749"/>
                </a:solidFill>
              </a:defRPr>
            </a:lvl1pPr>
          </a:lstStyle>
          <a:p>
            <a:r>
              <a:rPr lang="nl-NL" smtClean="0"/>
              <a:t>Titelstijl van model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dirty="0"/>
          </a:p>
        </p:txBody>
      </p:sp>
      <p:sp>
        <p:nvSpPr>
          <p:cNvPr id="8" name="Tijdelijke aanduiding voor dianummer 5"/>
          <p:cNvSpPr>
            <a:spLocks noGrp="1"/>
          </p:cNvSpPr>
          <p:nvPr>
            <p:ph type="sldNum" sz="quarter" idx="4"/>
          </p:nvPr>
        </p:nvSpPr>
        <p:spPr>
          <a:xfrm>
            <a:off x="6553200" y="6402705"/>
            <a:ext cx="2133600" cy="365125"/>
          </a:xfrm>
          <a:prstGeom prst="rect">
            <a:avLst/>
          </a:prstGeom>
        </p:spPr>
        <p:txBody>
          <a:bodyPr vert="horz" lIns="91440" tIns="45720" rIns="91440" bIns="45720" rtlCol="0" anchor="ctr"/>
          <a:lstStyle>
            <a:lvl1pPr algn="r">
              <a:defRPr sz="800">
                <a:solidFill>
                  <a:srgbClr val="464749"/>
                </a:solidFill>
                <a:latin typeface="Arial"/>
                <a:cs typeface="Arial"/>
              </a:defRPr>
            </a:lvl1pPr>
          </a:lstStyle>
          <a:p>
            <a:r>
              <a:rPr lang="nl-NL" smtClean="0"/>
              <a:t>© mei 2013 – versie 00</a:t>
            </a:r>
            <a:endParaRPr lang="nl-NL" dirty="0"/>
          </a:p>
        </p:txBody>
      </p:sp>
      <p:sp>
        <p:nvSpPr>
          <p:cNvPr id="10" name="Rechthoek 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descr="Logo VVTB RGB.png"/>
          <p:cNvPicPr>
            <a:picLocks noChangeAspect="1"/>
          </p:cNvPicPr>
          <p:nvPr/>
        </p:nvPicPr>
        <p:blipFill>
          <a:blip r:embed="rId4"/>
          <a:stretch>
            <a:fillRect/>
          </a:stretch>
        </p:blipFill>
        <p:spPr>
          <a:xfrm>
            <a:off x="436507" y="6497274"/>
            <a:ext cx="1186931" cy="275609"/>
          </a:xfrm>
          <a:prstGeom prst="rect">
            <a:avLst/>
          </a:prstGeom>
        </p:spPr>
      </p:pic>
      <p:pic>
        <p:nvPicPr>
          <p:cNvPr id="15" name="Afbeelding 14" descr="VSN0001_LG_FC.png"/>
          <p:cNvPicPr>
            <a:picLocks noChangeAspect="1"/>
          </p:cNvPicPr>
          <p:nvPr/>
        </p:nvPicPr>
        <p:blipFill>
          <a:blip r:embed="rId5"/>
          <a:stretch>
            <a:fillRect/>
          </a:stretch>
        </p:blipFill>
        <p:spPr>
          <a:xfrm>
            <a:off x="1780496" y="6497273"/>
            <a:ext cx="638784" cy="302831"/>
          </a:xfrm>
          <a:prstGeom prst="rect">
            <a:avLst/>
          </a:prstGeom>
        </p:spPr>
      </p:pic>
      <p:sp>
        <p:nvSpPr>
          <p:cNvPr id="16" name="Tekstvak 15"/>
          <p:cNvSpPr txBox="1"/>
          <p:nvPr/>
        </p:nvSpPr>
        <p:spPr>
          <a:xfrm>
            <a:off x="2641760" y="6489363"/>
            <a:ext cx="4438873" cy="276999"/>
          </a:xfrm>
          <a:prstGeom prst="rect">
            <a:avLst/>
          </a:prstGeom>
          <a:noFill/>
        </p:spPr>
        <p:txBody>
          <a:bodyPr wrap="none" rtlCol="0">
            <a:spAutoFit/>
          </a:bodyPr>
          <a:lstStyle/>
          <a:p>
            <a:r>
              <a:rPr lang="nl-NL" sz="600" dirty="0" smtClean="0">
                <a:solidFill>
                  <a:srgbClr val="464749"/>
                </a:solidFill>
              </a:rPr>
              <a:t>De</a:t>
            </a:r>
            <a:r>
              <a:rPr lang="nl-NL" sz="600" baseline="0" dirty="0" smtClean="0">
                <a:solidFill>
                  <a:srgbClr val="464749"/>
                </a:solidFill>
              </a:rPr>
              <a:t> Veilig in elke Vezel campagne is een initiatief van VERAS en VVTB ter bevordering van de veilige verwijdering van asbest in Nederland.</a:t>
            </a:r>
          </a:p>
          <a:p>
            <a:r>
              <a:rPr lang="nl-NL" sz="600" baseline="0" dirty="0" smtClean="0">
                <a:solidFill>
                  <a:srgbClr val="464749"/>
                </a:solidFill>
              </a:rPr>
              <a:t>Deze campagne is mede mogelijk gemaakt door het Ministerie van Sociale Zaken en Werkgelegenheid. </a:t>
            </a:r>
            <a:endParaRPr lang="nl-NL" sz="600" dirty="0">
              <a:solidFill>
                <a:srgbClr val="464749"/>
              </a:solidFill>
            </a:endParaRPr>
          </a:p>
        </p:txBody>
      </p:sp>
      <p:pic>
        <p:nvPicPr>
          <p:cNvPr id="17" name="Afbeelding 16" descr="Beeldmerk-Veilig-in-elke-Vezel-met-txt.png"/>
          <p:cNvPicPr>
            <a:picLocks noChangeAspect="1"/>
          </p:cNvPicPr>
          <p:nvPr/>
        </p:nvPicPr>
        <p:blipFill>
          <a:blip r:embed="rId6"/>
          <a:srcRect l="8502" t="7803" r="12107" b="8134"/>
          <a:stretch>
            <a:fillRect/>
          </a:stretch>
        </p:blipFill>
        <p:spPr>
          <a:xfrm>
            <a:off x="270000" y="0"/>
            <a:ext cx="2371760" cy="19913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6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chemeClr val="tx1"/>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1687286" y="1763479"/>
            <a:ext cx="69995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331.png"/>
          <p:cNvPicPr>
            <a:picLocks noChangeAspect="1"/>
          </p:cNvPicPr>
          <p:nvPr/>
        </p:nvPicPr>
        <p:blipFill>
          <a:blip r:embed="rId4"/>
          <a:srcRect l="32113" r="9550"/>
          <a:stretch>
            <a:fillRect/>
          </a:stretch>
        </p:blipFill>
        <p:spPr>
          <a:xfrm>
            <a:off x="0" y="3412407"/>
            <a:ext cx="1341991" cy="344559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solidFill>
                  <a:srgbClr val="464749"/>
                </a:solidFill>
              </a:defRPr>
            </a:lvl1pPr>
            <a:lvl2pPr>
              <a:defRPr sz="2400">
                <a:solidFill>
                  <a:srgbClr val="464749"/>
                </a:solidFill>
              </a:defRPr>
            </a:lvl2pPr>
            <a:lvl3pPr>
              <a:defRPr sz="2000">
                <a:solidFill>
                  <a:srgbClr val="464749"/>
                </a:solidFill>
              </a:defRPr>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p:txBody>
      </p:sp>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9"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chemeClr val="tx1"/>
                </a:solidFill>
                <a:effectLst/>
                <a:uLnTx/>
                <a:uFillTx/>
                <a:latin typeface="Arial"/>
                <a:ea typeface="+mn-ea"/>
                <a:cs typeface="Arial"/>
              </a:rPr>
              <a:t>© mei 2013 – versie 00</a:t>
            </a:r>
          </a:p>
        </p:txBody>
      </p:sp>
      <p:sp>
        <p:nvSpPr>
          <p:cNvPr id="20" name="Rechthoek 1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18"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19" name="Afbeelding 18"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20"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Rechthoek 21"/>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3" name="Afbeelding 22"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Alleen titel">
    <p:spTree>
      <p:nvGrpSpPr>
        <p:cNvPr id="1" name=""/>
        <p:cNvGrpSpPr/>
        <p:nvPr/>
      </p:nvGrpSpPr>
      <p:grpSpPr>
        <a:xfrm>
          <a:off x="0" y="0"/>
          <a:ext cx="0" cy="0"/>
          <a:chOff x="0" y="0"/>
          <a:chExt cx="0" cy="0"/>
        </a:xfrm>
      </p:grpSpPr>
      <p:sp>
        <p:nvSpPr>
          <p:cNvPr id="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8" name="Afbeelding 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9" name="Tijdelijke aanduiding voor dianummer 5"/>
          <p:cNvSpPr txBox="1">
            <a:spLocks/>
          </p:cNvSpPr>
          <p:nvPr/>
        </p:nvSpPr>
        <p:spPr>
          <a:xfrm>
            <a:off x="6671123"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10" name="Rechthoek 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Leeg">
    <p:spTree>
      <p:nvGrpSpPr>
        <p:cNvPr id="1" name=""/>
        <p:cNvGrpSpPr/>
        <p:nvPr/>
      </p:nvGrpSpPr>
      <p:grpSpPr>
        <a:xfrm>
          <a:off x="0" y="0"/>
          <a:ext cx="0" cy="0"/>
          <a:chOff x="0" y="0"/>
          <a:chExt cx="0" cy="0"/>
        </a:xfrm>
      </p:grpSpPr>
      <p:sp>
        <p:nvSpPr>
          <p:cNvPr id="6"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7" name="Afbeelding 6"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8"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9" name="Rechthoek 8"/>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pic>
        <p:nvPicPr>
          <p:cNvPr id="10" name="Afbeelding 9"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1"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12" name="Rechthoek 11"/>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 12"/>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4" name="Afbeelding 13"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pic>
        <p:nvPicPr>
          <p:cNvPr id="17" name="Afbeelding 16" descr="DD261115_bew.jpg"/>
          <p:cNvPicPr>
            <a:picLocks noChangeAspect="1"/>
          </p:cNvPicPr>
          <p:nvPr/>
        </p:nvPicPr>
        <p:blipFill>
          <a:blip r:embed="rId2"/>
          <a:srcRect t="21105" b="7412"/>
          <a:stretch>
            <a:fillRect/>
          </a:stretch>
        </p:blipFill>
        <p:spPr>
          <a:xfrm>
            <a:off x="270000" y="0"/>
            <a:ext cx="8619996" cy="182417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pic>
        <p:nvPicPr>
          <p:cNvPr id="9" name="Afbeelding 8" descr="strepen-grijs-geel-smal.png"/>
          <p:cNvPicPr>
            <a:picLocks noChangeAspect="1"/>
          </p:cNvPicPr>
          <p:nvPr/>
        </p:nvPicPr>
        <p:blipFill>
          <a:blip r:embed="rId3"/>
          <a:stretch>
            <a:fillRect/>
          </a:stretch>
        </p:blipFill>
        <p:spPr>
          <a:xfrm>
            <a:off x="56790" y="5962306"/>
            <a:ext cx="9000000" cy="447681"/>
          </a:xfrm>
          <a:prstGeom prst="rect">
            <a:avLst/>
          </a:prstGeom>
        </p:spPr>
      </p:pic>
      <p:sp>
        <p:nvSpPr>
          <p:cNvPr id="10" name="Tijdelijke aanduiding voor dianummer 5"/>
          <p:cNvSpPr>
            <a:spLocks noGrp="1"/>
          </p:cNvSpPr>
          <p:nvPr>
            <p:ph type="sldNum" sz="quarter" idx="4"/>
          </p:nvPr>
        </p:nvSpPr>
        <p:spPr>
          <a:xfrm>
            <a:off x="6553200" y="6402705"/>
            <a:ext cx="2133600" cy="365125"/>
          </a:xfrm>
          <a:prstGeom prst="rect">
            <a:avLst/>
          </a:prstGeom>
        </p:spPr>
        <p:txBody>
          <a:bodyPr vert="horz" lIns="91440" tIns="45720" rIns="91440" bIns="45720" rtlCol="0" anchor="ctr"/>
          <a:lstStyle>
            <a:lvl1pPr algn="r">
              <a:defRPr sz="800">
                <a:solidFill>
                  <a:srgbClr val="464749"/>
                </a:solidFill>
                <a:latin typeface="Arial"/>
                <a:cs typeface="Arial"/>
              </a:defRPr>
            </a:lvl1pPr>
          </a:lstStyle>
          <a:p>
            <a:r>
              <a:rPr lang="nl-NL" smtClean="0"/>
              <a:t>© mei 2013 – versie 00</a:t>
            </a:r>
            <a:endParaRPr lang="nl-NL" dirty="0"/>
          </a:p>
        </p:txBody>
      </p:sp>
      <p:sp>
        <p:nvSpPr>
          <p:cNvPr id="11" name="Rechthoek 10"/>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hthoek 11"/>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descr="Logo VVTB RGB.png"/>
          <p:cNvPicPr>
            <a:picLocks noChangeAspect="1"/>
          </p:cNvPicPr>
          <p:nvPr/>
        </p:nvPicPr>
        <p:blipFill>
          <a:blip r:embed="rId4"/>
          <a:stretch>
            <a:fillRect/>
          </a:stretch>
        </p:blipFill>
        <p:spPr>
          <a:xfrm>
            <a:off x="436507" y="6497274"/>
            <a:ext cx="1186931" cy="275609"/>
          </a:xfrm>
          <a:prstGeom prst="rect">
            <a:avLst/>
          </a:prstGeom>
        </p:spPr>
      </p:pic>
      <p:pic>
        <p:nvPicPr>
          <p:cNvPr id="14" name="Afbeelding 13" descr="VSN0001_LG_FC.png"/>
          <p:cNvPicPr>
            <a:picLocks noChangeAspect="1"/>
          </p:cNvPicPr>
          <p:nvPr/>
        </p:nvPicPr>
        <p:blipFill>
          <a:blip r:embed="rId5"/>
          <a:stretch>
            <a:fillRect/>
          </a:stretch>
        </p:blipFill>
        <p:spPr>
          <a:xfrm>
            <a:off x="1780496" y="6497273"/>
            <a:ext cx="638784" cy="302831"/>
          </a:xfrm>
          <a:prstGeom prst="rect">
            <a:avLst/>
          </a:prstGeom>
        </p:spPr>
      </p:pic>
      <p:sp>
        <p:nvSpPr>
          <p:cNvPr id="15" name="Tekstvak 14"/>
          <p:cNvSpPr txBox="1"/>
          <p:nvPr/>
        </p:nvSpPr>
        <p:spPr>
          <a:xfrm>
            <a:off x="2641760" y="6489363"/>
            <a:ext cx="4438873" cy="276999"/>
          </a:xfrm>
          <a:prstGeom prst="rect">
            <a:avLst/>
          </a:prstGeom>
          <a:noFill/>
        </p:spPr>
        <p:txBody>
          <a:bodyPr wrap="none" rtlCol="0">
            <a:spAutoFit/>
          </a:bodyPr>
          <a:lstStyle/>
          <a:p>
            <a:r>
              <a:rPr lang="nl-NL" sz="600" dirty="0" smtClean="0">
                <a:solidFill>
                  <a:srgbClr val="464749"/>
                </a:solidFill>
              </a:rPr>
              <a:t>De</a:t>
            </a:r>
            <a:r>
              <a:rPr lang="nl-NL" sz="600" baseline="0" dirty="0" smtClean="0">
                <a:solidFill>
                  <a:srgbClr val="464749"/>
                </a:solidFill>
              </a:rPr>
              <a:t> Veilig in elke Vezel campagne is een initiatief van VERAS en VVTB ter bevordering van de veilige verwijdering van asbest in Nederland.</a:t>
            </a:r>
          </a:p>
          <a:p>
            <a:r>
              <a:rPr lang="nl-NL" sz="600" baseline="0" dirty="0" smtClean="0">
                <a:solidFill>
                  <a:srgbClr val="464749"/>
                </a:solidFill>
              </a:rPr>
              <a:t>Deze campagne is mede mogelijk gemaakt door het Ministerie van Sociale Zaken en Werkgelegenheid. </a:t>
            </a:r>
            <a:endParaRPr lang="nl-NL" sz="600" dirty="0">
              <a:solidFill>
                <a:srgbClr val="464749"/>
              </a:solidFill>
            </a:endParaRPr>
          </a:p>
        </p:txBody>
      </p:sp>
      <p:pic>
        <p:nvPicPr>
          <p:cNvPr id="16" name="Afbeelding 15" descr="Beeldmerk-Veilig-in-elke-Vezel-met-txt.png"/>
          <p:cNvPicPr>
            <a:picLocks noChangeAspect="1"/>
          </p:cNvPicPr>
          <p:nvPr/>
        </p:nvPicPr>
        <p:blipFill>
          <a:blip r:embed="rId6"/>
          <a:srcRect l="8502" t="7803" r="12107" b="8134"/>
          <a:stretch>
            <a:fillRect/>
          </a:stretch>
        </p:blipFill>
        <p:spPr>
          <a:xfrm>
            <a:off x="270000" y="0"/>
            <a:ext cx="2371760" cy="19913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8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3"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457200" y="6098372"/>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158.png"/>
          <p:cNvPicPr>
            <a:picLocks noChangeAspect="1"/>
          </p:cNvPicPr>
          <p:nvPr/>
        </p:nvPicPr>
        <p:blipFill>
          <a:blip r:embed="rId4"/>
          <a:srcRect l="14854" r="19987"/>
          <a:stretch>
            <a:fillRect/>
          </a:stretch>
        </p:blipFill>
        <p:spPr>
          <a:xfrm>
            <a:off x="7646662" y="3431815"/>
            <a:ext cx="1490487" cy="34261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457200" y="6098372"/>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480786" y="1763479"/>
            <a:ext cx="7201885"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237.png"/>
          <p:cNvPicPr>
            <a:picLocks noChangeAspect="1"/>
          </p:cNvPicPr>
          <p:nvPr/>
        </p:nvPicPr>
        <p:blipFill>
          <a:blip r:embed="rId4"/>
          <a:srcRect l="15451" r="17502"/>
          <a:stretch>
            <a:fillRect/>
          </a:stretch>
        </p:blipFill>
        <p:spPr>
          <a:xfrm>
            <a:off x="7574591" y="3371662"/>
            <a:ext cx="1560612" cy="34863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5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457200" y="6098372"/>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215.png"/>
          <p:cNvPicPr>
            <a:picLocks noChangeAspect="1"/>
          </p:cNvPicPr>
          <p:nvPr/>
        </p:nvPicPr>
        <p:blipFill>
          <a:blip r:embed="rId4"/>
          <a:srcRect l="13333" r="32331"/>
          <a:stretch>
            <a:fillRect/>
          </a:stretch>
        </p:blipFill>
        <p:spPr>
          <a:xfrm>
            <a:off x="7943882" y="3511459"/>
            <a:ext cx="1211281" cy="33389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1524000" y="1763479"/>
            <a:ext cx="7162799"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292.png"/>
          <p:cNvPicPr>
            <a:picLocks noChangeAspect="1"/>
          </p:cNvPicPr>
          <p:nvPr/>
        </p:nvPicPr>
        <p:blipFill>
          <a:blip r:embed="rId4"/>
          <a:srcRect l="23217" r="14766"/>
          <a:stretch>
            <a:fillRect/>
          </a:stretch>
        </p:blipFill>
        <p:spPr>
          <a:xfrm>
            <a:off x="0" y="3660394"/>
            <a:ext cx="1323977" cy="319760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1341016" y="1763479"/>
            <a:ext cx="734578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370.png"/>
          <p:cNvPicPr>
            <a:picLocks noChangeAspect="1"/>
          </p:cNvPicPr>
          <p:nvPr/>
        </p:nvPicPr>
        <p:blipFill>
          <a:blip r:embed="rId4"/>
          <a:srcRect l="33695" r="15138"/>
          <a:stretch>
            <a:fillRect/>
          </a:stretch>
        </p:blipFill>
        <p:spPr>
          <a:xfrm>
            <a:off x="0" y="3694215"/>
            <a:ext cx="1080798" cy="31637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1524000" y="1763479"/>
            <a:ext cx="7162799"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416.png"/>
          <p:cNvPicPr>
            <a:picLocks noChangeAspect="1"/>
          </p:cNvPicPr>
          <p:nvPr/>
        </p:nvPicPr>
        <p:blipFill>
          <a:blip r:embed="rId4"/>
          <a:srcRect l="25620" r="10974"/>
          <a:stretch>
            <a:fillRect/>
          </a:stretch>
        </p:blipFill>
        <p:spPr>
          <a:xfrm>
            <a:off x="0" y="3531369"/>
            <a:ext cx="1405037" cy="331901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xStyles>
    <p:titleStyle>
      <a:lvl1pPr algn="l" defTabSz="457200" rtl="0" eaLnBrk="1" latinLnBrk="0" hangingPunct="1">
        <a:spcBef>
          <a:spcPct val="0"/>
        </a:spcBef>
        <a:buNone/>
        <a:defRPr sz="3200" kern="1200">
          <a:solidFill>
            <a:srgbClr val="46474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464749"/>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46474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Technieken 3: de-escaleren</a:t>
            </a:r>
            <a:endParaRPr lang="nl-NL" dirty="0"/>
          </a:p>
        </p:txBody>
      </p:sp>
      <p:sp>
        <p:nvSpPr>
          <p:cNvPr id="3" name="Tijdelijke aanduiding voor inhoud 2"/>
          <p:cNvSpPr>
            <a:spLocks noGrp="1"/>
          </p:cNvSpPr>
          <p:nvPr>
            <p:ph idx="1"/>
          </p:nvPr>
        </p:nvSpPr>
        <p:spPr/>
        <p:txBody>
          <a:bodyPr>
            <a:normAutofit/>
          </a:bodyPr>
          <a:lstStyle/>
          <a:p>
            <a:pPr lvl="0">
              <a:buNone/>
            </a:pPr>
            <a:r>
              <a:rPr lang="nl-NL" sz="2400" dirty="0" smtClean="0"/>
              <a:t>Wanneer iemand agressief tegen je is, kan </a:t>
            </a:r>
          </a:p>
          <a:p>
            <a:pPr lvl="0">
              <a:buNone/>
            </a:pPr>
            <a:r>
              <a:rPr lang="nl-NL" sz="2400" dirty="0" smtClean="0"/>
              <a:t>dat ook bij jou boosheid, spanning en </a:t>
            </a:r>
          </a:p>
          <a:p>
            <a:pPr lvl="0">
              <a:buNone/>
            </a:pPr>
            <a:r>
              <a:rPr lang="nl-NL" sz="2400" dirty="0" smtClean="0"/>
              <a:t>onrust geven. </a:t>
            </a:r>
          </a:p>
          <a:p>
            <a:pPr lvl="0">
              <a:buNone/>
            </a:pPr>
            <a:endParaRPr lang="nl-NL" sz="2400" dirty="0" smtClean="0"/>
          </a:p>
          <a:p>
            <a:pPr lvl="0">
              <a:buNone/>
            </a:pPr>
            <a:r>
              <a:rPr lang="nl-NL" sz="2400" dirty="0" smtClean="0"/>
              <a:t>Probeer de signalen van je lichaam te </a:t>
            </a:r>
          </a:p>
          <a:p>
            <a:pPr lvl="0">
              <a:buNone/>
            </a:pPr>
            <a:r>
              <a:rPr lang="nl-NL" sz="2400" dirty="0" smtClean="0"/>
              <a:t>herkennen en  probeer je eigen gevoel en </a:t>
            </a:r>
          </a:p>
          <a:p>
            <a:pPr lvl="0">
              <a:buNone/>
            </a:pPr>
            <a:r>
              <a:rPr lang="nl-NL" sz="2400" dirty="0" smtClean="0"/>
              <a:t>fysieke reacties onder controle te houden.</a:t>
            </a:r>
          </a:p>
          <a:p>
            <a:pPr lvl="0"/>
            <a:endParaRPr lang="nl-NL" sz="24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Technieken 3: de-escaleren</a:t>
            </a: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Kies in de situatie de beste aanpak:</a:t>
            </a:r>
          </a:p>
          <a:p>
            <a:pPr>
              <a:buNone/>
            </a:pPr>
            <a:endParaRPr lang="nl-NL" dirty="0" smtClean="0"/>
          </a:p>
          <a:p>
            <a:r>
              <a:rPr lang="nl-NL" dirty="0" smtClean="0"/>
              <a:t>laten gaan. Negeer het gedrag</a:t>
            </a:r>
          </a:p>
          <a:p>
            <a:r>
              <a:rPr lang="nl-NL" dirty="0" smtClean="0"/>
              <a:t>agressiehantering (de-escaleren) en spreek de persoon in kwestie aan</a:t>
            </a:r>
          </a:p>
          <a:p>
            <a:r>
              <a:rPr lang="nl-NL" dirty="0" smtClean="0"/>
              <a:t>hulp inschakelen: als je inschat dat de-escaleren geen zin heeft</a:t>
            </a:r>
          </a:p>
          <a:p>
            <a:pPr>
              <a:buNone/>
            </a:pPr>
            <a:endParaRPr lang="nl-NL" dirty="0" smtClean="0"/>
          </a:p>
          <a:p>
            <a:pPr lvl="1">
              <a:buNone/>
            </a:pPr>
            <a:endParaRPr lang="nl-NL" i="1" dirty="0" smtClean="0"/>
          </a:p>
          <a:p>
            <a:pPr lvl="1">
              <a:buNone/>
            </a:pPr>
            <a:endParaRPr lang="nl-NL" i="1"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62500" lnSpcReduction="20000"/>
          </a:bodyPr>
          <a:lstStyle/>
          <a:p>
            <a:pPr>
              <a:buNone/>
            </a:pPr>
            <a:endParaRPr lang="nl-NL" dirty="0" smtClean="0"/>
          </a:p>
          <a:p>
            <a:r>
              <a:rPr lang="nl-NL" dirty="0" smtClean="0"/>
              <a:t>Fase 1: kalmeren</a:t>
            </a:r>
          </a:p>
          <a:p>
            <a:pPr lvl="1"/>
            <a:r>
              <a:rPr lang="nl-NL" dirty="0" smtClean="0"/>
              <a:t>negeer de strijd, maak contact en luister actief. Toon respect.</a:t>
            </a:r>
          </a:p>
          <a:p>
            <a:pPr lvl="1"/>
            <a:endParaRPr lang="nl-NL" dirty="0" smtClean="0"/>
          </a:p>
          <a:p>
            <a:r>
              <a:rPr lang="nl-NL" dirty="0" smtClean="0"/>
              <a:t>Fase 2: grens stellen.</a:t>
            </a:r>
          </a:p>
          <a:p>
            <a:pPr lvl="1"/>
            <a:r>
              <a:rPr lang="nl-NL" dirty="0" smtClean="0"/>
              <a:t>als de agressie toch doorgaat, begint fase twee. Vraag de persoon naar je te luisteren en te stoppen met zijn gedrag.</a:t>
            </a:r>
          </a:p>
          <a:p>
            <a:pPr lvl="1"/>
            <a:endParaRPr lang="nl-NL" dirty="0" smtClean="0"/>
          </a:p>
          <a:p>
            <a:r>
              <a:rPr lang="nl-NL" dirty="0" smtClean="0"/>
              <a:t>Fase 3: consequenties aangeven. </a:t>
            </a:r>
          </a:p>
          <a:p>
            <a:pPr lvl="1"/>
            <a:r>
              <a:rPr lang="nl-NL" dirty="0" smtClean="0"/>
              <a:t>als de persoon nog steeds doorgaat met zijn agressieve gedrag, geef dan aan dat de persoon kan kiezen tussen een oplossing zoeken of het gesprek staken. Geef duidelijk aan welk gedrag je wel en welk gedrag je niet accepteert.</a:t>
            </a:r>
          </a:p>
          <a:p>
            <a:pPr lvl="1"/>
            <a:endParaRPr lang="nl-NL" dirty="0" smtClean="0"/>
          </a:p>
          <a:p>
            <a:r>
              <a:rPr lang="nl-NL" dirty="0" smtClean="0"/>
              <a:t>Fase 4: alarm slaan. </a:t>
            </a:r>
          </a:p>
          <a:p>
            <a:pPr lvl="1"/>
            <a:r>
              <a:rPr lang="nl-NL" dirty="0" smtClean="0"/>
              <a:t>als deze drie stappen geen zichtbaar effect hebben, dan moet je voor jouw eigen veiligheid gaan zorgen. Jij bepaalt zelf op welk moment je het contact verbreekt, het gesprek beëindigt, weggaat of alarm slaat en neemt geen onnodige risico’s.</a:t>
            </a:r>
          </a:p>
          <a:p>
            <a:pPr>
              <a:buNone/>
            </a:pPr>
            <a:endParaRPr lang="nl-NL" dirty="0" smtClean="0"/>
          </a:p>
          <a:p>
            <a:pPr>
              <a:buNone/>
            </a:pPr>
            <a:r>
              <a:rPr lang="nl-NL" dirty="0" smtClean="0"/>
              <a:t>Als grens geldt: Als iemand je persoonlijk bedreigt, beëindig je het gesprek onmiddellijk.</a:t>
            </a:r>
          </a:p>
          <a:p>
            <a:pPr lvl="1">
              <a:buNone/>
            </a:pPr>
            <a:endParaRPr lang="nl-NL" i="1" dirty="0" smtClean="0"/>
          </a:p>
          <a:p>
            <a:pPr lvl="1">
              <a:buNone/>
            </a:pPr>
            <a:endParaRPr lang="nl-NL" i="1" dirty="0"/>
          </a:p>
        </p:txBody>
      </p:sp>
      <p:sp>
        <p:nvSpPr>
          <p:cNvPr id="2" name="Titel 1"/>
          <p:cNvSpPr>
            <a:spLocks noGrp="1"/>
          </p:cNvSpPr>
          <p:nvPr>
            <p:ph type="title"/>
          </p:nvPr>
        </p:nvSpPr>
        <p:spPr/>
        <p:txBody>
          <a:bodyPr>
            <a:normAutofit/>
          </a:bodyPr>
          <a:lstStyle/>
          <a:p>
            <a:r>
              <a:rPr lang="nl-NL" dirty="0" smtClean="0"/>
              <a:t>Technieken 3: de-escaleren</a:t>
            </a: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Technieken 3: de-escaleren</a:t>
            </a:r>
            <a:endParaRPr lang="nl-NL" dirty="0"/>
          </a:p>
        </p:txBody>
      </p:sp>
      <p:sp>
        <p:nvSpPr>
          <p:cNvPr id="5" name="Tijdelijke aanduiding voor inhoud 4"/>
          <p:cNvSpPr>
            <a:spLocks noGrp="1"/>
          </p:cNvSpPr>
          <p:nvPr>
            <p:ph idx="1"/>
          </p:nvPr>
        </p:nvSpPr>
        <p:spPr/>
        <p:txBody>
          <a:bodyPr>
            <a:normAutofit lnSpcReduction="10000"/>
          </a:bodyPr>
          <a:lstStyle/>
          <a:p>
            <a:r>
              <a:rPr lang="nl-NL" dirty="0" smtClean="0"/>
              <a:t>Deelnemer A speelt een agressieve burger die absoluut zijn huis in wil, maar niet kan, omdat het huis is afgezet vanwege de </a:t>
            </a:r>
            <a:r>
              <a:rPr lang="nl-NL" dirty="0" err="1" smtClean="0"/>
              <a:t>verwijderingswerkzaamheden</a:t>
            </a:r>
            <a:endParaRPr lang="nl-NL" dirty="0" smtClean="0"/>
          </a:p>
          <a:p>
            <a:endParaRPr lang="nl-NL" dirty="0" smtClean="0"/>
          </a:p>
          <a:p>
            <a:r>
              <a:rPr lang="nl-NL" dirty="0" smtClean="0"/>
              <a:t>Deelnemer B speelt de DTA’er die probeert de agressie van de burger te de-escaleren. Hij gebruikt daarvoor de technieken van de vorige pagina</a:t>
            </a:r>
          </a:p>
          <a:p>
            <a:endParaRPr lang="nl-NL" dirty="0" smtClean="0"/>
          </a:p>
          <a:p>
            <a:r>
              <a:rPr lang="nl-NL" dirty="0" smtClean="0"/>
              <a:t>Evalueer en draai de rollen om</a:t>
            </a:r>
            <a:endParaRPr lang="nl-NL" dirty="0"/>
          </a:p>
        </p:txBody>
      </p:sp>
    </p:spTree>
  </p:cSld>
  <p:clrMapOvr>
    <a:masterClrMapping/>
  </p:clrMapOvr>
</p:sld>
</file>

<file path=ppt/theme/theme1.xml><?xml version="1.0" encoding="utf-8"?>
<a:theme xmlns:a="http://schemas.openxmlformats.org/drawingml/2006/main" name="Veilig in elke Vez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Veilig in elke Vezel.potx</Template>
  <TotalTime>0</TotalTime>
  <Words>322</Words>
  <Application>Microsoft Macintosh PowerPoint</Application>
  <PresentationFormat>Diavoorstelling (4:3)</PresentationFormat>
  <Paragraphs>36</Paragraphs>
  <Slides>4</Slides>
  <Notes>0</Notes>
  <HiddenSlides>0</HiddenSlides>
  <MMClips>0</MMClips>
  <ScaleCrop>false</ScaleCrop>
  <HeadingPairs>
    <vt:vector size="4" baseType="variant">
      <vt:variant>
        <vt:lpstr>Ontwerpsjabloon</vt:lpstr>
      </vt:variant>
      <vt:variant>
        <vt:i4>1</vt:i4>
      </vt:variant>
      <vt:variant>
        <vt:lpstr>Diatitels</vt:lpstr>
      </vt:variant>
      <vt:variant>
        <vt:i4>4</vt:i4>
      </vt:variant>
    </vt:vector>
  </HeadingPairs>
  <TitlesOfParts>
    <vt:vector size="5" baseType="lpstr">
      <vt:lpstr>Veilig in elke Vezel</vt:lpstr>
      <vt:lpstr>Technieken 3: de-escaleren</vt:lpstr>
      <vt:lpstr>Technieken 3: de-escaleren</vt:lpstr>
      <vt:lpstr>Technieken 3: de-escaleren</vt:lpstr>
      <vt:lpstr>Technieken 3: de-escaleren</vt:lpstr>
    </vt:vector>
  </TitlesOfParts>
  <Company>Daad en Raad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Technieken 3: de-escaleren</dc:title>
  <dc:creator>Annemarie Arensen</dc:creator>
  <cp:lastModifiedBy>Annemarie Arensen</cp:lastModifiedBy>
  <cp:revision>2</cp:revision>
  <dcterms:created xsi:type="dcterms:W3CDTF">2013-05-20T17:35:57Z</dcterms:created>
  <dcterms:modified xsi:type="dcterms:W3CDTF">2013-05-20T17:36:39Z</dcterms:modified>
</cp:coreProperties>
</file>