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sldIdLst>
    <p:sldId id="275" r:id="rId2"/>
    <p:sldId id="267" r:id="rId3"/>
    <p:sldId id="277" r:id="rId4"/>
    <p:sldId id="278" r:id="rId5"/>
    <p:sldId id="279" r:id="rId6"/>
    <p:sldId id="280" r:id="rId7"/>
    <p:sldId id="281" r:id="rId8"/>
    <p:sldId id="282" r:id="rId9"/>
    <p:sldId id="261" r:id="rId10"/>
    <p:sldId id="270" r:id="rId11"/>
    <p:sldId id="268" r:id="rId12"/>
    <p:sldId id="258" r:id="rId13"/>
    <p:sldId id="276"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D5E5B"/>
    <a:srgbClr val="C71024"/>
    <a:srgbClr val="FFCC30"/>
    <a:srgbClr val="52FF24"/>
    <a:srgbClr val="87E824"/>
    <a:srgbClr val="5657E5"/>
    <a:srgbClr val="585857"/>
    <a:srgbClr val="333333"/>
    <a:srgbClr val="CCCCCC"/>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50" d="100"/>
          <a:sy n="150" d="100"/>
        </p:scale>
        <p:origin x="1064" y="-10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4" name="Afbeelding 13" descr="DD261115_bew.jpg"/>
          <p:cNvPicPr>
            <a:picLocks noChangeAspect="1"/>
          </p:cNvPicPr>
          <p:nvPr/>
        </p:nvPicPr>
        <p:blipFill>
          <a:blip r:embed="rId2"/>
          <a:srcRect t="21105" b="7412"/>
          <a:stretch>
            <a:fillRect/>
          </a:stretch>
        </p:blipFill>
        <p:spPr>
          <a:xfrm>
            <a:off x="270000" y="0"/>
            <a:ext cx="8619996" cy="1824174"/>
          </a:xfrm>
          <a:prstGeom prst="rect">
            <a:avLst/>
          </a:prstGeom>
        </p:spPr>
      </p:pic>
      <p:pic>
        <p:nvPicPr>
          <p:cNvPr id="12" name="Afbeelding 11"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2" name="Titel 1"/>
          <p:cNvSpPr>
            <a:spLocks noGrp="1"/>
          </p:cNvSpPr>
          <p:nvPr>
            <p:ph type="ctrTitle"/>
          </p:nvPr>
        </p:nvSpPr>
        <p:spPr>
          <a:xfrm>
            <a:off x="685800" y="2130425"/>
            <a:ext cx="7772400" cy="1470025"/>
          </a:xfrm>
        </p:spPr>
        <p:txBody>
          <a:bodyPr/>
          <a:lstStyle>
            <a:lvl1pPr algn="ctr">
              <a:defRPr>
                <a:solidFill>
                  <a:srgbClr val="464749"/>
                </a:solidFill>
              </a:defRPr>
            </a:lvl1pPr>
          </a:lstStyle>
          <a:p>
            <a:r>
              <a:rPr lang="nl-NL" smtClean="0"/>
              <a:t>Titelstijl van model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dirty="0"/>
          </a:p>
        </p:txBody>
      </p:sp>
      <p:sp>
        <p:nvSpPr>
          <p:cNvPr id="8"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5" name="Afbeelding 14"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6" name="Tekstvak 15"/>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7" name="Afbeelding 16"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687286" y="1763479"/>
            <a:ext cx="69995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31.png"/>
          <p:cNvPicPr>
            <a:picLocks noChangeAspect="1"/>
          </p:cNvPicPr>
          <p:nvPr/>
        </p:nvPicPr>
        <p:blipFill>
          <a:blip r:embed="rId4"/>
          <a:srcRect l="32113" r="9550"/>
          <a:stretch>
            <a:fillRect/>
          </a:stretch>
        </p:blipFill>
        <p:spPr>
          <a:xfrm>
            <a:off x="0" y="3412407"/>
            <a:ext cx="1341991" cy="34455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rgbClr val="464749"/>
                </a:solidFill>
              </a:defRPr>
            </a:lvl1pPr>
            <a:lvl2pPr>
              <a:defRPr sz="2400">
                <a:solidFill>
                  <a:srgbClr val="464749"/>
                </a:solidFill>
              </a:defRPr>
            </a:lvl2pPr>
            <a:lvl3pPr>
              <a:defRPr sz="2000">
                <a:solidFill>
                  <a:srgbClr val="464749"/>
                </a:solidFill>
              </a:defRPr>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9"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a:ea typeface="+mn-ea"/>
                <a:cs typeface="Arial"/>
              </a:rPr>
              <a:t>© mei 2013 – versie 00</a:t>
            </a:r>
          </a:p>
        </p:txBody>
      </p:sp>
      <p:sp>
        <p:nvSpPr>
          <p:cNvPr id="20" name="Rechthoek 1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18"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19" name="Afbeelding 18"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20"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8" name="Afbeelding 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9" name="Tijdelijke aanduiding voor dianummer 5"/>
          <p:cNvSpPr txBox="1">
            <a:spLocks/>
          </p:cNvSpPr>
          <p:nvPr/>
        </p:nvSpPr>
        <p:spPr>
          <a:xfrm>
            <a:off x="6671123"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6"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7" name="Afbeelding 6"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8"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9" name="Rechthoek 8"/>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pic>
        <p:nvPicPr>
          <p:cNvPr id="10" name="Afbeelding 9"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1" name="Tijdelijke aanduiding voor dianummer 5"/>
          <p:cNvSpPr txBox="1">
            <a:spLocks/>
          </p:cNvSpPr>
          <p:nvPr/>
        </p:nvSpPr>
        <p:spPr>
          <a:xfrm>
            <a:off x="6553200" y="603758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12" name="Rechthoek 11"/>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17" name="Afbeelding 16" descr="DD261115_bew.jpg"/>
          <p:cNvPicPr>
            <a:picLocks noChangeAspect="1"/>
          </p:cNvPicPr>
          <p:nvPr/>
        </p:nvPicPr>
        <p:blipFill>
          <a:blip r:embed="rId2"/>
          <a:srcRect t="21105" b="7412"/>
          <a:stretch>
            <a:fillRect/>
          </a:stretch>
        </p:blipFill>
        <p:spPr>
          <a:xfrm>
            <a:off x="270000" y="0"/>
            <a:ext cx="8619996" cy="182417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pic>
        <p:nvPicPr>
          <p:cNvPr id="9" name="Afbeelding 8"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10"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smtClean="0"/>
              <a:t>© mei 2013 – versie 00</a:t>
            </a:r>
            <a:endParaRPr lang="nl-NL" dirty="0"/>
          </a:p>
        </p:txBody>
      </p:sp>
      <p:sp>
        <p:nvSpPr>
          <p:cNvPr id="11" name="Rechthoek 1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Logo VVTB RGB.png"/>
          <p:cNvPicPr>
            <a:picLocks noChangeAspect="1"/>
          </p:cNvPicPr>
          <p:nvPr/>
        </p:nvPicPr>
        <p:blipFill>
          <a:blip r:embed="rId4"/>
          <a:stretch>
            <a:fillRect/>
          </a:stretch>
        </p:blipFill>
        <p:spPr>
          <a:xfrm>
            <a:off x="436507" y="6497274"/>
            <a:ext cx="1186931" cy="275609"/>
          </a:xfrm>
          <a:prstGeom prst="rect">
            <a:avLst/>
          </a:prstGeom>
        </p:spPr>
      </p:pic>
      <p:pic>
        <p:nvPicPr>
          <p:cNvPr id="14" name="Afbeelding 13" descr="VSN0001_LG_FC.png"/>
          <p:cNvPicPr>
            <a:picLocks noChangeAspect="1"/>
          </p:cNvPicPr>
          <p:nvPr/>
        </p:nvPicPr>
        <p:blipFill>
          <a:blip r:embed="rId5"/>
          <a:stretch>
            <a:fillRect/>
          </a:stretch>
        </p:blipFill>
        <p:spPr>
          <a:xfrm>
            <a:off x="1780496" y="6497273"/>
            <a:ext cx="638784" cy="302831"/>
          </a:xfrm>
          <a:prstGeom prst="rect">
            <a:avLst/>
          </a:prstGeom>
        </p:spPr>
      </p:pic>
      <p:sp>
        <p:nvSpPr>
          <p:cNvPr id="15" name="Tekstvak 14"/>
          <p:cNvSpPr txBox="1"/>
          <p:nvPr/>
        </p:nvSpPr>
        <p:spPr>
          <a:xfrm>
            <a:off x="2641760" y="6489363"/>
            <a:ext cx="4438873" cy="276999"/>
          </a:xfrm>
          <a:prstGeom prst="rect">
            <a:avLst/>
          </a:prstGeom>
          <a:noFill/>
        </p:spPr>
        <p:txBody>
          <a:bodyPr wrap="none" rtlCol="0">
            <a:spAutoFit/>
          </a:bodyPr>
          <a:lstStyle/>
          <a:p>
            <a:r>
              <a:rPr lang="nl-NL" sz="600" dirty="0" smtClean="0">
                <a:solidFill>
                  <a:srgbClr val="464749"/>
                </a:solidFill>
              </a:rPr>
              <a:t>De</a:t>
            </a:r>
            <a:r>
              <a:rPr lang="nl-NL" sz="600" baseline="0" dirty="0" smtClean="0">
                <a:solidFill>
                  <a:srgbClr val="464749"/>
                </a:solidFill>
              </a:rPr>
              <a:t> Veilig in elke Vezel campagne is een initiatief van VERAS en VVTB ter bevordering van de veilige verwijdering van asbest in Nederland.</a:t>
            </a:r>
          </a:p>
          <a:p>
            <a:r>
              <a:rPr lang="nl-NL" sz="600" baseline="0" dirty="0" smtClean="0">
                <a:solidFill>
                  <a:srgbClr val="464749"/>
                </a:solidFill>
              </a:rPr>
              <a:t>Deze campagne is mede mogelijk gemaakt door het Ministerie van Sociale Zaken en Werkgelegenheid. </a:t>
            </a:r>
            <a:endParaRPr lang="nl-NL" sz="600" dirty="0">
              <a:solidFill>
                <a:srgbClr val="464749"/>
              </a:solidFill>
            </a:endParaRPr>
          </a:p>
        </p:txBody>
      </p:sp>
      <p:pic>
        <p:nvPicPr>
          <p:cNvPr id="16" name="Afbeelding 15" descr="Beeldmerk-Veilig-in-elke-Vezel-met-txt.png"/>
          <p:cNvPicPr>
            <a:picLocks noChangeAspect="1"/>
          </p:cNvPicPr>
          <p:nvPr/>
        </p:nvPicPr>
        <p:blipFill>
          <a:blip r:embed="rId6"/>
          <a:srcRect l="8502" t="7803" r="12107" b="8134"/>
          <a:stretch>
            <a:fillRect/>
          </a:stretch>
        </p:blipFill>
        <p:spPr>
          <a:xfrm>
            <a:off x="270000" y="0"/>
            <a:ext cx="2371760" cy="19913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8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3"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158.png"/>
          <p:cNvPicPr>
            <a:picLocks noChangeAspect="1"/>
          </p:cNvPicPr>
          <p:nvPr/>
        </p:nvPicPr>
        <p:blipFill>
          <a:blip r:embed="rId4"/>
          <a:srcRect l="14854" r="19987"/>
          <a:stretch>
            <a:fillRect/>
          </a:stretch>
        </p:blipFill>
        <p:spPr>
          <a:xfrm>
            <a:off x="7646662" y="3431815"/>
            <a:ext cx="1490487" cy="34261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480786" y="1763479"/>
            <a:ext cx="7201885"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237.png"/>
          <p:cNvPicPr>
            <a:picLocks noChangeAspect="1"/>
          </p:cNvPicPr>
          <p:nvPr/>
        </p:nvPicPr>
        <p:blipFill>
          <a:blip r:embed="rId4"/>
          <a:srcRect l="15451" r="17502"/>
          <a:stretch>
            <a:fillRect/>
          </a:stretch>
        </p:blipFill>
        <p:spPr>
          <a:xfrm>
            <a:off x="7574591" y="3371662"/>
            <a:ext cx="1560612" cy="34863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457200" y="6098372"/>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15.png"/>
          <p:cNvPicPr>
            <a:picLocks noChangeAspect="1"/>
          </p:cNvPicPr>
          <p:nvPr/>
        </p:nvPicPr>
        <p:blipFill>
          <a:blip r:embed="rId4"/>
          <a:srcRect l="13333" r="32331"/>
          <a:stretch>
            <a:fillRect/>
          </a:stretch>
        </p:blipFill>
        <p:spPr>
          <a:xfrm>
            <a:off x="7943882" y="3511459"/>
            <a:ext cx="1211281" cy="33389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92.png"/>
          <p:cNvPicPr>
            <a:picLocks noChangeAspect="1"/>
          </p:cNvPicPr>
          <p:nvPr/>
        </p:nvPicPr>
        <p:blipFill>
          <a:blip r:embed="rId4"/>
          <a:srcRect l="23217" r="14766"/>
          <a:stretch>
            <a:fillRect/>
          </a:stretch>
        </p:blipFill>
        <p:spPr>
          <a:xfrm>
            <a:off x="0" y="3660394"/>
            <a:ext cx="1323977" cy="31976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341016" y="1763479"/>
            <a:ext cx="734578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70.png"/>
          <p:cNvPicPr>
            <a:picLocks noChangeAspect="1"/>
          </p:cNvPicPr>
          <p:nvPr/>
        </p:nvPicPr>
        <p:blipFill>
          <a:blip r:embed="rId4"/>
          <a:srcRect l="33695" r="15138"/>
          <a:stretch>
            <a:fillRect/>
          </a:stretch>
        </p:blipFill>
        <p:spPr>
          <a:xfrm>
            <a:off x="0" y="3694215"/>
            <a:ext cx="1080798" cy="31637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19" name="Tijdelijke aanduiding voor dianummer 5"/>
          <p:cNvSpPr txBox="1">
            <a:spLocks/>
          </p:cNvSpPr>
          <p:nvPr/>
        </p:nvSpPr>
        <p:spPr>
          <a:xfrm>
            <a:off x="6740400" y="6092006"/>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smtClean="0">
                <a:ln>
                  <a:noFill/>
                </a:ln>
                <a:solidFill>
                  <a:srgbClr val="464749"/>
                </a:solidFill>
                <a:effectLst/>
                <a:uLnTx/>
                <a:uFillTx/>
                <a:latin typeface="Arial"/>
                <a:ea typeface="+mn-ea"/>
                <a:cs typeface="Arial"/>
              </a:rPr>
              <a:t>© mei 2013 – versie 00</a:t>
            </a:r>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416.png"/>
          <p:cNvPicPr>
            <a:picLocks noChangeAspect="1"/>
          </p:cNvPicPr>
          <p:nvPr/>
        </p:nvPicPr>
        <p:blipFill>
          <a:blip r:embed="rId4"/>
          <a:srcRect l="25620" r="10974"/>
          <a:stretch>
            <a:fillRect/>
          </a:stretch>
        </p:blipFill>
        <p:spPr>
          <a:xfrm>
            <a:off x="0" y="3531369"/>
            <a:ext cx="1405037" cy="33190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l" defTabSz="457200" rtl="0" eaLnBrk="1" latinLnBrk="0" hangingPunct="1">
        <a:spcBef>
          <a:spcPct val="0"/>
        </a:spcBef>
        <a:buNone/>
        <a:defRPr sz="3200" kern="1200">
          <a:solidFill>
            <a:srgbClr val="4647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64749"/>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6474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ormAutofit/>
          </a:bodyPr>
          <a:lstStyle/>
          <a:p>
            <a:r>
              <a:rPr lang="nl-NL" dirty="0" err="1" smtClean="0"/>
              <a:t>toolbox</a:t>
            </a:r>
            <a:r>
              <a:rPr lang="nl-NL" dirty="0" smtClean="0"/>
              <a:t> ELKE VEZEL TELT!</a:t>
            </a:r>
            <a:endParaRPr lang="nl-NL" sz="2400" dirty="0">
              <a:solidFill>
                <a:srgbClr val="000000"/>
              </a:solidFill>
            </a:endParaRPr>
          </a:p>
        </p:txBody>
      </p:sp>
      <p:sp>
        <p:nvSpPr>
          <p:cNvPr id="3" name="Tijdelijke aanduiding voor tekst 2"/>
          <p:cNvSpPr>
            <a:spLocks noGrp="1"/>
          </p:cNvSpPr>
          <p:nvPr>
            <p:ph type="body" idx="1"/>
          </p:nvPr>
        </p:nvSpPr>
        <p:spPr/>
        <p:txBody>
          <a:bodyPr/>
          <a:lstStyle/>
          <a:p>
            <a:r>
              <a:rPr lang="nl-NL" dirty="0"/>
              <a:t>3: wij zijn een veiligheidsteam</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2057399"/>
            <a:ext cx="2057400" cy="2047113"/>
          </a:xfrm>
          <a:prstGeom prst="rect">
            <a:avLst/>
          </a:prstGeom>
        </p:spPr>
      </p:pic>
    </p:spTree>
    <p:extLst>
      <p:ext uri="{BB962C8B-B14F-4D97-AF65-F5344CB8AC3E}">
        <p14:creationId xmlns:p14="http://schemas.microsoft.com/office/powerpoint/2010/main" val="53573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elkaar letten: waarom?</a:t>
            </a:r>
            <a:endParaRPr lang="nl-NL" dirty="0"/>
          </a:p>
        </p:txBody>
      </p:sp>
      <p:sp>
        <p:nvSpPr>
          <p:cNvPr id="4" name="Tijdelijke aanduiding voor inhoud 2"/>
          <p:cNvSpPr>
            <a:spLocks noGrp="1"/>
          </p:cNvSpPr>
          <p:nvPr>
            <p:ph idx="1"/>
          </p:nvPr>
        </p:nvSpPr>
        <p:spPr/>
        <p:txBody>
          <a:bodyPr>
            <a:normAutofit/>
          </a:bodyPr>
          <a:lstStyle/>
          <a:p>
            <a:pPr>
              <a:buNone/>
            </a:pPr>
            <a:endParaRPr lang="nl-NL" dirty="0" smtClean="0"/>
          </a:p>
          <a:p>
            <a:r>
              <a:rPr lang="nl-NL" dirty="0" smtClean="0"/>
              <a:t>collega’s helpen jou gezond te blijven</a:t>
            </a:r>
          </a:p>
          <a:p>
            <a:endParaRPr lang="nl-NL" dirty="0" smtClean="0"/>
          </a:p>
          <a:p>
            <a:r>
              <a:rPr lang="nl-NL" dirty="0" smtClean="0"/>
              <a:t>je helpt je collega(‘s) gezond te blijven</a:t>
            </a:r>
          </a:p>
          <a:p>
            <a:endParaRPr lang="nl-NL" dirty="0" smtClean="0"/>
          </a:p>
          <a:p>
            <a:r>
              <a:rPr lang="nl-NL" dirty="0" smtClean="0"/>
              <a:t>je helpt jouw bedrijf de klus veilig uit te voeren</a:t>
            </a:r>
          </a:p>
          <a:p>
            <a:endParaRPr lang="nl-NL" dirty="0" smtClean="0"/>
          </a:p>
          <a:p>
            <a:r>
              <a:rPr lang="nl-NL" dirty="0" smtClean="0"/>
              <a:t>je helpt de opdrachtgever door de klus veilig uit te voeren</a:t>
            </a:r>
          </a:p>
          <a:p>
            <a:pPr>
              <a:buNone/>
            </a:pPr>
            <a:endParaRPr lang="nl-NL" dirty="0" smtClean="0"/>
          </a:p>
          <a:p>
            <a:pPr>
              <a:buNone/>
            </a:pPr>
            <a:endParaRPr lang="nl-NL" dirty="0" smtClean="0"/>
          </a:p>
          <a:p>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Vul een van de volgende zinnen aan: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smtClean="0"/>
          </a:p>
        </p:txBody>
      </p:sp>
      <p:sp>
        <p:nvSpPr>
          <p:cNvPr id="5" name="Tijdelijke aanduiding voor inhoud 2"/>
          <p:cNvSpPr>
            <a:spLocks noGrp="1"/>
          </p:cNvSpPr>
          <p:nvPr>
            <p:ph idx="4294967295"/>
          </p:nvPr>
        </p:nvSpPr>
        <p:spPr>
          <a:xfrm>
            <a:off x="0" y="1947863"/>
            <a:ext cx="8229600" cy="3741737"/>
          </a:xfrm>
        </p:spPr>
        <p:txBody>
          <a:bodyPr/>
          <a:lstStyle/>
          <a:p>
            <a:pPr>
              <a:buNone/>
            </a:pPr>
            <a:endParaRPr lang="nl-NL" dirty="0" smtClean="0"/>
          </a:p>
          <a:p>
            <a:endParaRPr lang="nl-NL" dirty="0"/>
          </a:p>
        </p:txBody>
      </p:sp>
      <p:sp>
        <p:nvSpPr>
          <p:cNvPr id="7" name="Tijdelijke aanduiding voor inhoud 2"/>
          <p:cNvSpPr>
            <a:spLocks noGrp="1"/>
          </p:cNvSpPr>
          <p:nvPr>
            <p:ph idx="4294967295"/>
          </p:nvPr>
        </p:nvSpPr>
        <p:spPr>
          <a:xfrm>
            <a:off x="0" y="1651000"/>
            <a:ext cx="8229600" cy="3741738"/>
          </a:xfrm>
        </p:spPr>
        <p:txBody>
          <a:bodyPr>
            <a:normAutofit/>
          </a:bodyPr>
          <a:lstStyle/>
          <a:p>
            <a:endParaRPr lang="nl-NL" dirty="0" smtClean="0"/>
          </a:p>
          <a:p>
            <a:endParaRPr lang="nl-NL" dirty="0"/>
          </a:p>
        </p:txBody>
      </p:sp>
      <p:sp>
        <p:nvSpPr>
          <p:cNvPr id="8" name="Tijdelijke aanduiding voor inhoud 2"/>
          <p:cNvSpPr>
            <a:spLocks noGrp="1"/>
          </p:cNvSpPr>
          <p:nvPr>
            <p:ph idx="4294967295"/>
          </p:nvPr>
        </p:nvSpPr>
        <p:spPr>
          <a:xfrm>
            <a:off x="999066" y="1658938"/>
            <a:ext cx="7687733" cy="3743325"/>
          </a:xfrm>
        </p:spPr>
        <p:txBody>
          <a:bodyPr>
            <a:normAutofit/>
          </a:bodyPr>
          <a:lstStyle/>
          <a:p>
            <a:pPr>
              <a:buNone/>
            </a:pPr>
            <a:r>
              <a:rPr lang="nl-NL" dirty="0" smtClean="0">
                <a:solidFill>
                  <a:srgbClr val="5D5E5B"/>
                </a:solidFill>
              </a:rPr>
              <a:t>[over samen veilig en gezond werken / toepassen van </a:t>
            </a:r>
          </a:p>
          <a:p>
            <a:pPr>
              <a:buNone/>
            </a:pPr>
            <a:r>
              <a:rPr lang="nl-NL" dirty="0" smtClean="0">
                <a:solidFill>
                  <a:srgbClr val="5D5E5B"/>
                </a:solidFill>
              </a:rPr>
              <a:t>emissiebeperkende maatregelen]</a:t>
            </a:r>
          </a:p>
          <a:p>
            <a:pPr>
              <a:buNone/>
            </a:pPr>
            <a:endParaRPr lang="nl-NL" dirty="0" smtClean="0"/>
          </a:p>
          <a:p>
            <a:r>
              <a:rPr lang="nl-NL" dirty="0" smtClean="0"/>
              <a:t>Waarover ik in dit team tevreden ben is ...</a:t>
            </a:r>
          </a:p>
          <a:p>
            <a:endParaRPr lang="nl-NL" dirty="0" smtClean="0"/>
          </a:p>
          <a:p>
            <a:r>
              <a:rPr lang="nl-NL" dirty="0" smtClean="0"/>
              <a:t>Als team moeten we staan voor ...</a:t>
            </a:r>
          </a:p>
          <a:p>
            <a:endParaRPr lang="nl-NL" dirty="0" smtClean="0"/>
          </a:p>
          <a:p>
            <a:r>
              <a:rPr lang="nl-NL" dirty="0" smtClean="0"/>
              <a:t>Hoe ik denk dat anderen ons team zien is ...</a:t>
            </a:r>
          </a:p>
          <a:p>
            <a:pPr>
              <a:buNone/>
            </a:pPr>
            <a:endParaRPr lang="nl-NL" dirty="0" smtClean="0"/>
          </a:p>
          <a:p>
            <a:pPr>
              <a:buNone/>
            </a:pPr>
            <a:endParaRPr lang="nl-NL" dirty="0" smtClean="0"/>
          </a:p>
          <a:p>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praktijk</a:t>
            </a:r>
            <a:endParaRPr lang="nl-NL" dirty="0"/>
          </a:p>
        </p:txBody>
      </p:sp>
      <p:sp>
        <p:nvSpPr>
          <p:cNvPr id="5" name="Tijdelijke aanduiding voor inhoud 2"/>
          <p:cNvSpPr>
            <a:spLocks noGrp="1"/>
          </p:cNvSpPr>
          <p:nvPr>
            <p:ph idx="1"/>
          </p:nvPr>
        </p:nvSpPr>
        <p:spPr/>
        <p:txBody>
          <a:bodyPr>
            <a:normAutofit/>
          </a:bodyPr>
          <a:lstStyle/>
          <a:p>
            <a:pPr algn="r">
              <a:buNone/>
            </a:pPr>
            <a:endParaRPr lang="nl-NL" dirty="0" smtClean="0"/>
          </a:p>
          <a:p>
            <a:pPr algn="r"/>
            <a:endParaRPr lang="nl-NL" dirty="0" smtClean="0"/>
          </a:p>
          <a:p>
            <a:pPr algn="r">
              <a:buNone/>
            </a:pPr>
            <a:endParaRPr lang="nl-NL" dirty="0" smtClean="0"/>
          </a:p>
          <a:p>
            <a:pPr algn="r">
              <a:buNone/>
            </a:pPr>
            <a:endParaRPr lang="nl-NL" dirty="0" smtClean="0"/>
          </a:p>
          <a:p>
            <a:pPr algn="r"/>
            <a:endParaRPr lang="nl-NL" dirty="0" smtClean="0"/>
          </a:p>
        </p:txBody>
      </p:sp>
      <p:sp>
        <p:nvSpPr>
          <p:cNvPr id="7" name="Tijdelijke aanduiding voor inhoud 2"/>
          <p:cNvSpPr>
            <a:spLocks noGrp="1"/>
          </p:cNvSpPr>
          <p:nvPr>
            <p:ph idx="4294967295"/>
          </p:nvPr>
        </p:nvSpPr>
        <p:spPr>
          <a:xfrm>
            <a:off x="1354668" y="1763479"/>
            <a:ext cx="7332132" cy="3741738"/>
          </a:xfrm>
        </p:spPr>
        <p:txBody>
          <a:bodyPr>
            <a:normAutofit lnSpcReduction="10000"/>
          </a:bodyPr>
          <a:lstStyle/>
          <a:p>
            <a:pPr algn="r">
              <a:buNone/>
            </a:pPr>
            <a:endParaRPr lang="nl-NL" dirty="0" smtClean="0"/>
          </a:p>
          <a:p>
            <a:pPr algn="r"/>
            <a:endParaRPr lang="nl-NL" dirty="0" smtClean="0"/>
          </a:p>
          <a:p>
            <a:pPr algn="r"/>
            <a:endParaRPr lang="nl-NL" dirty="0" smtClean="0"/>
          </a:p>
          <a:p>
            <a:pPr algn="r"/>
            <a:r>
              <a:rPr lang="nl-NL" dirty="0" smtClean="0"/>
              <a:t>Wat is je belangrijkste inzicht van vandaag?</a:t>
            </a:r>
          </a:p>
          <a:p>
            <a:pPr algn="r"/>
            <a:endParaRPr lang="nl-NL" dirty="0" smtClean="0"/>
          </a:p>
          <a:p>
            <a:pPr algn="r"/>
            <a:r>
              <a:rPr lang="nl-NL" dirty="0" smtClean="0"/>
              <a:t>In welke situaties wil je de komende periode gebruiken wat je vandaag hebt geleerd?</a:t>
            </a:r>
          </a:p>
          <a:p>
            <a:pPr algn="r"/>
            <a:endParaRPr lang="nl-NL" dirty="0" smtClean="0"/>
          </a:p>
          <a:p>
            <a:pPr algn="r"/>
            <a:r>
              <a:rPr lang="nl-NL" dirty="0" smtClean="0"/>
              <a:t>Wat ga je in de praktijk toepassen?</a:t>
            </a:r>
          </a:p>
          <a:p>
            <a:pPr algn="r">
              <a:buNone/>
            </a:pPr>
            <a:endParaRPr lang="nl-NL" dirty="0" smtClean="0"/>
          </a:p>
          <a:p>
            <a:pPr algn="r">
              <a:buNone/>
            </a:pPr>
            <a:endParaRPr lang="nl-NL" dirty="0" smtClean="0"/>
          </a:p>
          <a:p>
            <a:pPr algn="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Tot slot</a:t>
            </a:r>
            <a:endParaRPr lang="nl-NL" dirty="0"/>
          </a:p>
        </p:txBody>
      </p:sp>
      <p:sp>
        <p:nvSpPr>
          <p:cNvPr id="3" name="Tijdelijke aanduiding voor inhoud 2"/>
          <p:cNvSpPr>
            <a:spLocks noGrp="1"/>
          </p:cNvSpPr>
          <p:nvPr>
            <p:ph type="subTitle" idx="1"/>
          </p:nvPr>
        </p:nvSpPr>
        <p:spPr/>
        <p:txBody>
          <a:bodyPr>
            <a:normAutofit fontScale="70000" lnSpcReduction="20000"/>
          </a:bodyPr>
          <a:lstStyle/>
          <a:p>
            <a:endParaRPr lang="nl-NL" dirty="0" smtClean="0"/>
          </a:p>
          <a:p>
            <a:pPr>
              <a:buNone/>
            </a:pPr>
            <a:endParaRPr lang="nl-NL" dirty="0" smtClean="0"/>
          </a:p>
          <a:p>
            <a:pPr>
              <a:buNone/>
            </a:pPr>
            <a:endParaRPr lang="nl-NL" dirty="0" smtClean="0"/>
          </a:p>
          <a:p>
            <a:r>
              <a:rPr lang="nl-NL" dirty="0" smtClean="0"/>
              <a:t>Vragen?</a:t>
            </a:r>
          </a:p>
          <a:p>
            <a:endParaRPr lang="nl-NL" dirty="0" smtClean="0"/>
          </a:p>
          <a:p>
            <a:pPr algn="ctr">
              <a:buNone/>
            </a:pPr>
            <a:r>
              <a:rPr lang="nl-NL" sz="2400" b="1" cap="small" dirty="0" smtClean="0"/>
              <a:t>Succes!</a:t>
            </a:r>
          </a:p>
          <a:p>
            <a:pPr>
              <a:buNone/>
            </a:pPr>
            <a:endParaRPr lang="nl-NL"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453384"/>
            <a:ext cx="5943600" cy="865632"/>
          </a:xfrm>
          <a:prstGeom prst="rect">
            <a:avLst/>
          </a:prstGeom>
        </p:spPr>
      </p:pic>
    </p:spTree>
    <p:extLst>
      <p:ext uri="{BB962C8B-B14F-4D97-AF65-F5344CB8AC3E}">
        <p14:creationId xmlns:p14="http://schemas.microsoft.com/office/powerpoint/2010/main" val="147806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Wat gaan we doen?</a:t>
            </a:r>
            <a:endParaRPr lang="nl-NL" dirty="0"/>
          </a:p>
        </p:txBody>
      </p:sp>
      <p:sp>
        <p:nvSpPr>
          <p:cNvPr id="4" name="Tijdelijke aanduiding voor inhoud 3"/>
          <p:cNvSpPr>
            <a:spLocks noGrp="1"/>
          </p:cNvSpPr>
          <p:nvPr>
            <p:ph idx="1"/>
          </p:nvPr>
        </p:nvSpPr>
        <p:spPr/>
        <p:txBody>
          <a:bodyPr/>
          <a:lstStyle/>
          <a:p>
            <a:pPr>
              <a:buNone/>
            </a:pPr>
            <a:endParaRPr lang="nl-NL" dirty="0" smtClean="0"/>
          </a:p>
          <a:p>
            <a:r>
              <a:rPr lang="nl-NL" dirty="0" smtClean="0"/>
              <a:t>Als team werken aan elkaars veiligheid</a:t>
            </a:r>
          </a:p>
          <a:p>
            <a:endParaRPr lang="nl-NL" dirty="0" smtClean="0"/>
          </a:p>
          <a:p>
            <a:r>
              <a:rPr lang="nl-NL" dirty="0" smtClean="0"/>
              <a:t>Als team (nog) beter werken met emissiebeperkende maatregelen</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Emissiebeperkende maatregelen</a:t>
            </a:r>
            <a:endParaRPr lang="nl-NL" dirty="0"/>
          </a:p>
        </p:txBody>
      </p:sp>
      <p:sp>
        <p:nvSpPr>
          <p:cNvPr id="3" name="Tijdelijke aanduiding voor inhoud 2"/>
          <p:cNvSpPr>
            <a:spLocks noGrp="1"/>
          </p:cNvSpPr>
          <p:nvPr>
            <p:ph idx="1"/>
          </p:nvPr>
        </p:nvSpPr>
        <p:spPr/>
        <p:txBody>
          <a:bodyPr>
            <a:normAutofit fontScale="92500"/>
          </a:bodyPr>
          <a:lstStyle/>
          <a:p>
            <a:pPr>
              <a:buNone/>
            </a:pPr>
            <a:endParaRPr lang="nl-NL" dirty="0" smtClean="0"/>
          </a:p>
          <a:p>
            <a:pPr marL="457200" indent="-457200">
              <a:buFont typeface="+mj-lt"/>
              <a:buAutoNum type="arabicPeriod"/>
            </a:pPr>
            <a:r>
              <a:rPr lang="nl-NL" dirty="0"/>
              <a:t>Eerst denken, dan doen</a:t>
            </a:r>
            <a:r>
              <a:rPr lang="nl-NL" dirty="0" smtClean="0"/>
              <a:t>!</a:t>
            </a:r>
          </a:p>
          <a:p>
            <a:pPr marL="457200" indent="-457200">
              <a:buFont typeface="+mj-lt"/>
              <a:buAutoNum type="arabicPeriod"/>
            </a:pPr>
            <a:r>
              <a:rPr lang="nl-NL" dirty="0"/>
              <a:t>Demonteer het asbesthoudend materiaal in zijn </a:t>
            </a:r>
            <a:r>
              <a:rPr lang="nl-NL" dirty="0" smtClean="0"/>
              <a:t>geheel, als </a:t>
            </a:r>
            <a:r>
              <a:rPr lang="nl-NL" dirty="0"/>
              <a:t>dat mogelijk </a:t>
            </a:r>
            <a:r>
              <a:rPr lang="nl-NL" dirty="0" smtClean="0"/>
              <a:t>is</a:t>
            </a:r>
          </a:p>
          <a:p>
            <a:pPr marL="457200" indent="-457200">
              <a:buFont typeface="+mj-lt"/>
              <a:buAutoNum type="arabicPeriod"/>
            </a:pPr>
            <a:r>
              <a:rPr lang="nl-NL" dirty="0"/>
              <a:t>Als je toch moet breken, breek dan zo weinig </a:t>
            </a:r>
            <a:r>
              <a:rPr lang="nl-NL" dirty="0" smtClean="0"/>
              <a:t>mogelijk en </a:t>
            </a:r>
            <a:r>
              <a:rPr lang="nl-NL" dirty="0"/>
              <a:t>gebruik </a:t>
            </a:r>
            <a:r>
              <a:rPr lang="nl-NL" dirty="0" smtClean="0"/>
              <a:t>bronafzuiging</a:t>
            </a:r>
          </a:p>
          <a:p>
            <a:pPr marL="457200" indent="-457200">
              <a:buFont typeface="+mj-lt"/>
              <a:buAutoNum type="arabicPeriod"/>
            </a:pPr>
            <a:r>
              <a:rPr lang="nl-NL" dirty="0"/>
              <a:t>Impregneer niet-</a:t>
            </a:r>
            <a:r>
              <a:rPr lang="nl-NL" dirty="0" err="1"/>
              <a:t>hechtgebonden</a:t>
            </a:r>
            <a:r>
              <a:rPr lang="nl-NL" dirty="0"/>
              <a:t> of ernstig </a:t>
            </a:r>
            <a:r>
              <a:rPr lang="nl-NL" dirty="0" smtClean="0"/>
              <a:t>verweerde </a:t>
            </a:r>
            <a:r>
              <a:rPr lang="nl-NL" dirty="0" err="1" smtClean="0"/>
              <a:t>hechtgebonden</a:t>
            </a:r>
            <a:r>
              <a:rPr lang="nl-NL" dirty="0" smtClean="0"/>
              <a:t> asbesttoepassingen</a:t>
            </a:r>
          </a:p>
          <a:p>
            <a:pPr marL="457200" indent="-457200">
              <a:buFont typeface="+mj-lt"/>
              <a:buAutoNum type="arabicPeriod"/>
            </a:pPr>
            <a:r>
              <a:rPr lang="nl-NL" dirty="0"/>
              <a:t>Zorg ook dat er zo weinig mogelijk vezels </a:t>
            </a:r>
            <a:r>
              <a:rPr lang="nl-NL" dirty="0" smtClean="0"/>
              <a:t>vrijkomen bij </a:t>
            </a:r>
            <a:r>
              <a:rPr lang="nl-NL" dirty="0"/>
              <a:t>het verpakken van het asbesthoudend materiaal</a:t>
            </a:r>
            <a:endParaRPr lang="nl-NL" dirty="0" smtClean="0"/>
          </a:p>
        </p:txBody>
      </p:sp>
    </p:spTree>
    <p:extLst>
      <p:ext uri="{BB962C8B-B14F-4D97-AF65-F5344CB8AC3E}">
        <p14:creationId xmlns:p14="http://schemas.microsoft.com/office/powerpoint/2010/main" val="133036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 denken, dan doen!</a:t>
            </a:r>
            <a:endParaRPr lang="nl-NL" dirty="0"/>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endParaRPr lang="nl-NL" sz="1600" dirty="0" smtClean="0"/>
          </a:p>
          <a:p>
            <a:pPr lvl="0"/>
            <a:r>
              <a:rPr lang="nl-NL" sz="1600" dirty="0" smtClean="0"/>
              <a:t>Overleg </a:t>
            </a:r>
            <a:r>
              <a:rPr lang="nl-NL" sz="1600" dirty="0"/>
              <a:t>met je </a:t>
            </a:r>
            <a:r>
              <a:rPr lang="nl-NL" sz="1600" dirty="0" err="1"/>
              <a:t>DTA’er</a:t>
            </a:r>
            <a:r>
              <a:rPr lang="nl-NL" sz="1600" dirty="0"/>
              <a:t> en collega’s hoe jullie deze klus zo kunnen uitvoeren dat er zo weinig mogelijk vezels </a:t>
            </a:r>
            <a:r>
              <a:rPr lang="nl-NL" sz="1600" dirty="0" smtClean="0"/>
              <a:t>vrijkomen</a:t>
            </a:r>
            <a:r>
              <a:rPr lang="nl-NL" sz="1600" dirty="0"/>
              <a:t>.</a:t>
            </a:r>
          </a:p>
          <a:p>
            <a:pPr lvl="0"/>
            <a:r>
              <a:rPr lang="nl-NL" sz="1600" dirty="0"/>
              <a:t>B</a:t>
            </a:r>
            <a:r>
              <a:rPr lang="nl-NL" sz="1600" dirty="0" smtClean="0"/>
              <a:t>lijf </a:t>
            </a:r>
            <a:r>
              <a:rPr lang="nl-NL" sz="1600" dirty="0"/>
              <a:t>kritisch, ook op het werkplan. Als blijkt dat er door anders te werken minder vezels vrijkomen, bespreek dit dan met de </a:t>
            </a:r>
            <a:r>
              <a:rPr lang="nl-NL" sz="1600" dirty="0" err="1"/>
              <a:t>DTA’er</a:t>
            </a:r>
            <a:r>
              <a:rPr lang="nl-NL" sz="1600" dirty="0"/>
              <a:t> of </a:t>
            </a:r>
            <a:r>
              <a:rPr lang="nl-NL" sz="1600" dirty="0" smtClean="0"/>
              <a:t>projectleider.</a:t>
            </a:r>
            <a:endParaRPr lang="nl-NL" sz="1600" dirty="0"/>
          </a:p>
          <a:p>
            <a:pPr lvl="0"/>
            <a:r>
              <a:rPr lang="nl-NL" sz="1600" dirty="0"/>
              <a:t>B</a:t>
            </a:r>
            <a:r>
              <a:rPr lang="nl-NL" sz="1600" dirty="0" smtClean="0"/>
              <a:t>edenk </a:t>
            </a:r>
            <a:r>
              <a:rPr lang="nl-NL" sz="1600" dirty="0"/>
              <a:t>van tevoren welk gereedschap je het beste kan gebruiken en zorg dat gereedschap goed onderhouden en schoon is. Zorg dat het op een logische plek ligt, zodat je goed kunt </a:t>
            </a:r>
            <a:r>
              <a:rPr lang="nl-NL" sz="1600" dirty="0" smtClean="0"/>
              <a:t>werken.</a:t>
            </a:r>
            <a:endParaRPr lang="nl-NL" sz="1600" dirty="0"/>
          </a:p>
          <a:p>
            <a:pPr lvl="0"/>
            <a:r>
              <a:rPr lang="nl-NL" sz="1600" dirty="0"/>
              <a:t>Z</a:t>
            </a:r>
            <a:r>
              <a:rPr lang="nl-NL" sz="1600" dirty="0" smtClean="0"/>
              <a:t>org </a:t>
            </a:r>
            <a:r>
              <a:rPr lang="nl-NL" sz="1600" dirty="0"/>
              <a:t>dat je stevig staat en dichtbij de te verwijderen asbesttoepassing. Gebruik bijvoorbeeld een (kamer)steiger als dat nodig </a:t>
            </a:r>
            <a:r>
              <a:rPr lang="nl-NL" sz="1600" dirty="0" smtClean="0"/>
              <a:t>is.</a:t>
            </a:r>
            <a:endParaRPr lang="nl-NL" sz="1600" dirty="0"/>
          </a:p>
          <a:p>
            <a:r>
              <a:rPr lang="nl-NL" sz="1600" dirty="0"/>
              <a:t>D</a:t>
            </a:r>
            <a:r>
              <a:rPr lang="nl-NL" sz="1600" dirty="0" smtClean="0"/>
              <a:t>enk </a:t>
            </a:r>
            <a:r>
              <a:rPr lang="nl-NL" sz="1600" dirty="0"/>
              <a:t>van tevoren na over hoe het asbest zoveel mogelijk heel verpakt en afgevoerd kan worden.</a:t>
            </a:r>
          </a:p>
        </p:txBody>
      </p:sp>
    </p:spTree>
    <p:extLst>
      <p:ext uri="{BB962C8B-B14F-4D97-AF65-F5344CB8AC3E}">
        <p14:creationId xmlns:p14="http://schemas.microsoft.com/office/powerpoint/2010/main" val="1175421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a:t>Demonteer het asbesthoudend materiaal in zijn geheel, als dat mogelijk is</a:t>
            </a:r>
            <a:r>
              <a:rPr lang="nl-NL" dirty="0"/>
              <a:t/>
            </a:r>
            <a:br>
              <a:rPr lang="nl-NL" dirty="0"/>
            </a:br>
            <a:endParaRPr lang="nl-NL" dirty="0"/>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endParaRPr lang="nl-NL" sz="1600" dirty="0" smtClean="0"/>
          </a:p>
          <a:p>
            <a:pPr lvl="0"/>
            <a:r>
              <a:rPr lang="nl-NL" sz="1600" dirty="0" smtClean="0"/>
              <a:t>De </a:t>
            </a:r>
            <a:r>
              <a:rPr lang="nl-NL" sz="1600" dirty="0"/>
              <a:t>beste kans om asbest breukvrij te verwijderen is demontage door schroeven, klemlijsten of glaslatten los te maken, zodat het asbesthoudend materiaal in zijn geheel kan worden </a:t>
            </a:r>
            <a:r>
              <a:rPr lang="nl-NL" sz="1600" dirty="0" smtClean="0"/>
              <a:t>verwijderd.</a:t>
            </a:r>
          </a:p>
          <a:p>
            <a:pPr lvl="0"/>
            <a:endParaRPr lang="nl-NL" sz="1600" dirty="0"/>
          </a:p>
          <a:p>
            <a:r>
              <a:rPr lang="nl-NL" sz="1600" dirty="0"/>
              <a:t>Z</a:t>
            </a:r>
            <a:r>
              <a:rPr lang="nl-NL" sz="1600" dirty="0" smtClean="0"/>
              <a:t>odra </a:t>
            </a:r>
            <a:r>
              <a:rPr lang="nl-NL" sz="1600" dirty="0"/>
              <a:t>je schroeven uit het asbesthoudend materiaal moet halen om het te kunnen verwijderen is er weliswaar al sprake van vezelemissie, maar er komen echter veel minder vezels vrij dan bij breuk. </a:t>
            </a:r>
          </a:p>
        </p:txBody>
      </p:sp>
    </p:spTree>
    <p:extLst>
      <p:ext uri="{BB962C8B-B14F-4D97-AF65-F5344CB8AC3E}">
        <p14:creationId xmlns:p14="http://schemas.microsoft.com/office/powerpoint/2010/main" val="61489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Als je toch moet breken, breek dan zo weinig mogelijk en gebruik bronafzuiging</a:t>
            </a:r>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r>
              <a:rPr lang="nl-NL" sz="1600" dirty="0" smtClean="0"/>
              <a:t>Je </a:t>
            </a:r>
            <a:r>
              <a:rPr lang="nl-NL" sz="1600" dirty="0"/>
              <a:t>kunt een voor asbestverwijdering geschikte stofzuiger gebruiken als </a:t>
            </a:r>
            <a:r>
              <a:rPr lang="nl-NL" sz="1600" dirty="0" smtClean="0"/>
              <a:t>bronafzuiging.</a:t>
            </a:r>
            <a:endParaRPr lang="nl-NL" sz="1600" dirty="0"/>
          </a:p>
          <a:p>
            <a:pPr lvl="0"/>
            <a:r>
              <a:rPr lang="nl-NL" sz="1600" dirty="0"/>
              <a:t>P</a:t>
            </a:r>
            <a:r>
              <a:rPr lang="nl-NL" sz="1600" dirty="0" smtClean="0"/>
              <a:t>laats </a:t>
            </a:r>
            <a:r>
              <a:rPr lang="nl-NL" sz="1600" dirty="0"/>
              <a:t>de bronafzuiging zo dicht mogelijk bij de </a:t>
            </a:r>
            <a:r>
              <a:rPr lang="nl-NL" sz="1600" dirty="0" smtClean="0"/>
              <a:t>bron.</a:t>
            </a:r>
            <a:endParaRPr lang="nl-NL" sz="1600" dirty="0"/>
          </a:p>
          <a:p>
            <a:pPr lvl="0"/>
            <a:r>
              <a:rPr lang="nl-NL" sz="1600" dirty="0"/>
              <a:t>W</a:t>
            </a:r>
            <a:r>
              <a:rPr lang="nl-NL" sz="1600" dirty="0" smtClean="0"/>
              <a:t>rik</a:t>
            </a:r>
            <a:r>
              <a:rPr lang="nl-NL" sz="1600" dirty="0"/>
              <a:t>, als dat kan, het asbesthoudende materiaal in zijn geheel voorzichtig </a:t>
            </a:r>
            <a:r>
              <a:rPr lang="nl-NL" sz="1600" dirty="0" smtClean="0"/>
              <a:t>los.</a:t>
            </a:r>
            <a:endParaRPr lang="nl-NL" sz="1600" dirty="0"/>
          </a:p>
          <a:p>
            <a:pPr lvl="0"/>
            <a:r>
              <a:rPr lang="nl-NL" sz="1600" dirty="0"/>
              <a:t>I</a:t>
            </a:r>
            <a:r>
              <a:rPr lang="nl-NL" sz="1600" dirty="0" smtClean="0"/>
              <a:t>n </a:t>
            </a:r>
            <a:r>
              <a:rPr lang="nl-NL" sz="1600" dirty="0"/>
              <a:t>sommige gevallen is het slimmer om de handelingen met minimaal 2 personen uit te voeren. Het kan bijvoorbeeld lastig zijn om een grote plaat in je eentje breukarm te </a:t>
            </a:r>
            <a:r>
              <a:rPr lang="nl-NL" sz="1600" dirty="0" smtClean="0"/>
              <a:t>verwijderen.</a:t>
            </a:r>
            <a:endParaRPr lang="nl-NL" sz="1600" dirty="0"/>
          </a:p>
          <a:p>
            <a:r>
              <a:rPr lang="nl-NL" sz="1600" dirty="0"/>
              <a:t>H</a:t>
            </a:r>
            <a:r>
              <a:rPr lang="nl-NL" sz="1600" dirty="0" smtClean="0"/>
              <a:t>ou </a:t>
            </a:r>
            <a:r>
              <a:rPr lang="nl-NL" sz="1600" dirty="0"/>
              <a:t>je </a:t>
            </a:r>
            <a:r>
              <a:rPr lang="nl-NL" sz="1600" dirty="0" err="1"/>
              <a:t>containment</a:t>
            </a:r>
            <a:r>
              <a:rPr lang="nl-NL" sz="1600" dirty="0"/>
              <a:t> of werkgebied schoon. Ruim in ieder geval aan het einde van elke shift op. </a:t>
            </a:r>
          </a:p>
        </p:txBody>
      </p:sp>
    </p:spTree>
    <p:extLst>
      <p:ext uri="{BB962C8B-B14F-4D97-AF65-F5344CB8AC3E}">
        <p14:creationId xmlns:p14="http://schemas.microsoft.com/office/powerpoint/2010/main" val="882603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Impregneer niet-</a:t>
            </a:r>
            <a:r>
              <a:rPr lang="nl-NL" sz="2400" dirty="0" err="1"/>
              <a:t>hechtgebonden</a:t>
            </a:r>
            <a:r>
              <a:rPr lang="nl-NL" sz="2400" dirty="0"/>
              <a:t> of ernstig verweerde </a:t>
            </a:r>
            <a:r>
              <a:rPr lang="nl-NL" sz="2400" dirty="0" err="1"/>
              <a:t>hechtgebonden</a:t>
            </a:r>
            <a:r>
              <a:rPr lang="nl-NL" sz="2400" dirty="0"/>
              <a:t> asbesttoepassingen</a:t>
            </a:r>
          </a:p>
        </p:txBody>
      </p:sp>
      <p:sp>
        <p:nvSpPr>
          <p:cNvPr id="3" name="Tijdelijke aanduiding voor inhoud 2"/>
          <p:cNvSpPr>
            <a:spLocks noGrp="1"/>
          </p:cNvSpPr>
          <p:nvPr>
            <p:ph idx="1"/>
          </p:nvPr>
        </p:nvSpPr>
        <p:spPr/>
        <p:txBody>
          <a:bodyPr>
            <a:normAutofit fontScale="55000" lnSpcReduction="20000"/>
          </a:bodyPr>
          <a:lstStyle/>
          <a:p>
            <a:pPr>
              <a:buFont typeface="Arial" charset="0"/>
              <a:buChar char="•"/>
            </a:pPr>
            <a:r>
              <a:rPr lang="nl-NL" dirty="0"/>
              <a:t>I</a:t>
            </a:r>
            <a:r>
              <a:rPr lang="nl-NL" dirty="0" smtClean="0"/>
              <a:t>mpregneren </a:t>
            </a:r>
            <a:r>
              <a:rPr lang="nl-NL" dirty="0"/>
              <a:t>is minder of niet geschikt, bijvoorbeeld wanneer:</a:t>
            </a:r>
            <a:endParaRPr lang="nl-NL" sz="3600" dirty="0"/>
          </a:p>
          <a:p>
            <a:pPr lvl="1"/>
            <a:r>
              <a:rPr lang="nl-NL" dirty="0"/>
              <a:t>gevoelige apparatuur aanwezig is die niet voldoende afgedekt kan worden, </a:t>
            </a:r>
            <a:endParaRPr lang="nl-NL" sz="3000" dirty="0"/>
          </a:p>
          <a:p>
            <a:pPr lvl="1"/>
            <a:r>
              <a:rPr lang="nl-NL" dirty="0"/>
              <a:t>er een kans op reactie met water bestaat, of</a:t>
            </a:r>
            <a:endParaRPr lang="nl-NL" sz="3000" dirty="0"/>
          </a:p>
          <a:p>
            <a:pPr lvl="1"/>
            <a:r>
              <a:rPr lang="nl-NL" dirty="0"/>
              <a:t>er sprake is van behandeld of geschilderd </a:t>
            </a:r>
            <a:r>
              <a:rPr lang="nl-NL" dirty="0" smtClean="0"/>
              <a:t>materiaal.</a:t>
            </a:r>
            <a:endParaRPr lang="nl-NL" sz="3000" dirty="0"/>
          </a:p>
          <a:p>
            <a:pPr>
              <a:buFont typeface="Arial" charset="0"/>
              <a:buChar char="•"/>
            </a:pPr>
            <a:r>
              <a:rPr lang="nl-NL" dirty="0"/>
              <a:t>B</a:t>
            </a:r>
            <a:r>
              <a:rPr lang="nl-NL" dirty="0" smtClean="0"/>
              <a:t>eoordeel </a:t>
            </a:r>
            <a:r>
              <a:rPr lang="nl-NL" dirty="0"/>
              <a:t>of je behandeld of geschilderd materiaal van de andere kant kunt benaderen om het alsnog te </a:t>
            </a:r>
            <a:r>
              <a:rPr lang="nl-NL" dirty="0" smtClean="0"/>
              <a:t>impregneren.</a:t>
            </a:r>
            <a:endParaRPr lang="nl-NL" sz="3600" dirty="0"/>
          </a:p>
          <a:p>
            <a:pPr>
              <a:buFont typeface="Arial" charset="0"/>
              <a:buChar char="•"/>
            </a:pPr>
            <a:r>
              <a:rPr lang="nl-NL" dirty="0"/>
              <a:t>G</a:t>
            </a:r>
            <a:r>
              <a:rPr lang="nl-NL" dirty="0" smtClean="0"/>
              <a:t>ebruik </a:t>
            </a:r>
            <a:r>
              <a:rPr lang="nl-NL" dirty="0"/>
              <a:t>alleen middelen, waarvan bekend is dat ze veilig zijn om mee te werken (check bij twijfel het veiligheidsinformatieblad van het product</a:t>
            </a:r>
            <a:r>
              <a:rPr lang="nl-NL" dirty="0" smtClean="0"/>
              <a:t>).</a:t>
            </a:r>
            <a:endParaRPr lang="nl-NL" sz="3600" dirty="0"/>
          </a:p>
          <a:p>
            <a:pPr>
              <a:buFont typeface="Arial" charset="0"/>
              <a:buChar char="•"/>
            </a:pPr>
            <a:r>
              <a:rPr lang="nl-NL" dirty="0"/>
              <a:t>Z</a:t>
            </a:r>
            <a:r>
              <a:rPr lang="nl-NL" dirty="0" smtClean="0"/>
              <a:t>org </a:t>
            </a:r>
            <a:r>
              <a:rPr lang="nl-NL" dirty="0"/>
              <a:t>dat het impregneermiddel niet in contact komt met </a:t>
            </a:r>
            <a:r>
              <a:rPr lang="nl-NL" dirty="0" smtClean="0"/>
              <a:t>elektra.</a:t>
            </a:r>
            <a:endParaRPr lang="nl-NL" sz="3600" dirty="0"/>
          </a:p>
          <a:p>
            <a:pPr>
              <a:buFont typeface="Arial" charset="0"/>
              <a:buChar char="•"/>
            </a:pPr>
            <a:r>
              <a:rPr lang="nl-NL" dirty="0"/>
              <a:t>T</a:t>
            </a:r>
            <a:r>
              <a:rPr lang="nl-NL" dirty="0" smtClean="0"/>
              <a:t>ijdens </a:t>
            </a:r>
            <a:r>
              <a:rPr lang="nl-NL" dirty="0"/>
              <a:t>het aanbrengen van een bevochtigingsproduct kan er al een aanzienlijke hoeveelheid vezels vrijkomen. Breng bevochtigingsproducten daarom altijd in een werkend </a:t>
            </a:r>
            <a:r>
              <a:rPr lang="nl-NL" dirty="0" err="1"/>
              <a:t>containment</a:t>
            </a:r>
            <a:r>
              <a:rPr lang="nl-NL" dirty="0"/>
              <a:t> aan (in het geval van </a:t>
            </a:r>
            <a:r>
              <a:rPr lang="nl-NL" dirty="0" err="1"/>
              <a:t>binnensituaties</a:t>
            </a:r>
            <a:r>
              <a:rPr lang="nl-NL" dirty="0" smtClean="0"/>
              <a:t>).</a:t>
            </a:r>
            <a:endParaRPr lang="nl-NL" sz="3600" dirty="0"/>
          </a:p>
          <a:p>
            <a:pPr>
              <a:buFont typeface="Arial" charset="0"/>
              <a:buChar char="•"/>
            </a:pPr>
            <a:r>
              <a:rPr lang="nl-NL" dirty="0"/>
              <a:t>S</a:t>
            </a:r>
            <a:r>
              <a:rPr lang="nl-NL" dirty="0" smtClean="0"/>
              <a:t>puitafstand</a:t>
            </a:r>
            <a:r>
              <a:rPr lang="nl-NL" dirty="0"/>
              <a:t>, druk en druppelgrootte hebben invloed op de hoeveelheid vezels die vrijkomen bij het aanbrengen. Streef er daarom naar om het bevochtigingsproduct fijn te vernevelen met niet meer druk dan nodig is. </a:t>
            </a:r>
            <a:endParaRPr lang="nl-NL" sz="3600" dirty="0"/>
          </a:p>
          <a:p>
            <a:pPr>
              <a:buFont typeface="Arial" charset="0"/>
              <a:buChar char="•"/>
            </a:pPr>
            <a:r>
              <a:rPr lang="nl-NL" dirty="0"/>
              <a:t>P</a:t>
            </a:r>
            <a:r>
              <a:rPr lang="nl-NL" dirty="0" smtClean="0"/>
              <a:t>robeer </a:t>
            </a:r>
            <a:r>
              <a:rPr lang="nl-NL" dirty="0"/>
              <a:t>lekwater te voorkomen, door niet meer vocht aan te brengen dan het materiaal op kan nemen of </a:t>
            </a:r>
            <a:r>
              <a:rPr lang="nl-NL" dirty="0" smtClean="0"/>
              <a:t>vasthoudt.</a:t>
            </a:r>
            <a:endParaRPr lang="nl-NL" sz="3600" dirty="0"/>
          </a:p>
          <a:p>
            <a:pPr>
              <a:buFont typeface="Arial" charset="0"/>
              <a:buChar char="•"/>
            </a:pPr>
            <a:r>
              <a:rPr lang="nl-NL" dirty="0"/>
              <a:t>V</a:t>
            </a:r>
            <a:r>
              <a:rPr lang="nl-NL" dirty="0" smtClean="0"/>
              <a:t>oorkom </a:t>
            </a:r>
            <a:r>
              <a:rPr lang="nl-NL" dirty="0" err="1"/>
              <a:t>overspray</a:t>
            </a:r>
            <a:r>
              <a:rPr lang="nl-NL" dirty="0"/>
              <a:t> van ‘</a:t>
            </a:r>
            <a:r>
              <a:rPr lang="nl-NL" dirty="0" err="1"/>
              <a:t>wetting</a:t>
            </a:r>
            <a:r>
              <a:rPr lang="nl-NL" dirty="0"/>
              <a:t> </a:t>
            </a:r>
            <a:r>
              <a:rPr lang="nl-NL" dirty="0" err="1"/>
              <a:t>agents</a:t>
            </a:r>
            <a:r>
              <a:rPr lang="nl-NL" dirty="0"/>
              <a:t>’, want dat  maakt vloeren glad, waardoor er glijgevaar </a:t>
            </a:r>
            <a:r>
              <a:rPr lang="nl-NL" dirty="0" smtClean="0"/>
              <a:t>ontstaat. </a:t>
            </a:r>
            <a:endParaRPr lang="nl-NL" sz="3600" dirty="0"/>
          </a:p>
          <a:p>
            <a:pPr>
              <a:buFont typeface="Arial" charset="0"/>
              <a:buChar char="•"/>
            </a:pPr>
            <a:r>
              <a:rPr lang="nl-NL" dirty="0"/>
              <a:t>G</a:t>
            </a:r>
            <a:r>
              <a:rPr lang="nl-NL" dirty="0" smtClean="0"/>
              <a:t>eef </a:t>
            </a:r>
            <a:r>
              <a:rPr lang="nl-NL" dirty="0"/>
              <a:t>het middel de tijd om het asbest binnen te </a:t>
            </a:r>
            <a:r>
              <a:rPr lang="nl-NL" dirty="0" smtClean="0"/>
              <a:t>dringen.</a:t>
            </a:r>
            <a:endParaRPr lang="nl-NL" sz="3600" dirty="0"/>
          </a:p>
          <a:p>
            <a:pPr>
              <a:buFont typeface="Arial" charset="0"/>
              <a:buChar char="•"/>
            </a:pPr>
            <a:r>
              <a:rPr lang="nl-NL" dirty="0"/>
              <a:t>R</a:t>
            </a:r>
            <a:r>
              <a:rPr lang="nl-NL" dirty="0" smtClean="0"/>
              <a:t>uim </a:t>
            </a:r>
            <a:r>
              <a:rPr lang="nl-NL" dirty="0"/>
              <a:t>het natte afval snel en adequaat op. Ruim in ieder geval aan het einde van elke shift op. </a:t>
            </a:r>
            <a:endParaRPr lang="nl-NL" sz="4400" dirty="0"/>
          </a:p>
        </p:txBody>
      </p:sp>
    </p:spTree>
    <p:extLst>
      <p:ext uri="{BB962C8B-B14F-4D97-AF65-F5344CB8AC3E}">
        <p14:creationId xmlns:p14="http://schemas.microsoft.com/office/powerpoint/2010/main" val="124327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a:t>Zorg ook dat er zo weinig mogelijk vezels vrijkomen bij het verpakken van het asbesthoudend materiaal</a:t>
            </a:r>
          </a:p>
        </p:txBody>
      </p:sp>
      <p:sp>
        <p:nvSpPr>
          <p:cNvPr id="3" name="Tijdelijke aanduiding voor inhoud 2"/>
          <p:cNvSpPr>
            <a:spLocks noGrp="1"/>
          </p:cNvSpPr>
          <p:nvPr>
            <p:ph idx="1"/>
          </p:nvPr>
        </p:nvSpPr>
        <p:spPr/>
        <p:txBody>
          <a:bodyPr>
            <a:normAutofit fontScale="92500" lnSpcReduction="20000"/>
          </a:bodyPr>
          <a:lstStyle/>
          <a:p>
            <a:pPr lvl="0"/>
            <a:endParaRPr lang="nl-NL" sz="1600" dirty="0" smtClean="0"/>
          </a:p>
          <a:p>
            <a:pPr lvl="0"/>
            <a:endParaRPr lang="nl-NL" sz="1600" dirty="0"/>
          </a:p>
          <a:p>
            <a:pPr>
              <a:buFont typeface="Arial" charset="0"/>
              <a:buChar char="•"/>
            </a:pPr>
            <a:r>
              <a:rPr lang="nl-NL" sz="1900" dirty="0"/>
              <a:t>D</a:t>
            </a:r>
            <a:r>
              <a:rPr lang="nl-NL" sz="1900" dirty="0" smtClean="0"/>
              <a:t>enk </a:t>
            </a:r>
            <a:r>
              <a:rPr lang="nl-NL" sz="1900" dirty="0"/>
              <a:t>van tevoren na over de (on)mogelijkheden om verpakt asbest in zo groot mogelijke verpakking af te kunnen voeren (logistieke mogelijkheden) en gebruik een daarvoor geschikte verpakking, zodat het asbest zoveel mogelijk heel of in zo groot mogelijke delen verpakt kan </a:t>
            </a:r>
            <a:r>
              <a:rPr lang="nl-NL" sz="1900" dirty="0" smtClean="0"/>
              <a:t>worden.</a:t>
            </a:r>
            <a:endParaRPr lang="nl-NL" sz="1900" dirty="0"/>
          </a:p>
          <a:p>
            <a:pPr>
              <a:buFont typeface="Arial" charset="0"/>
              <a:buChar char="•"/>
            </a:pPr>
            <a:r>
              <a:rPr lang="nl-NL" sz="1900" dirty="0"/>
              <a:t>V</a:t>
            </a:r>
            <a:r>
              <a:rPr lang="nl-NL" sz="1900" dirty="0" smtClean="0"/>
              <a:t>erpak </a:t>
            </a:r>
            <a:r>
              <a:rPr lang="nl-NL" sz="1900" dirty="0"/>
              <a:t>het asbesthoudende materiaal in ieder geval voor het einde van iedere </a:t>
            </a:r>
            <a:r>
              <a:rPr lang="nl-NL" sz="1900" dirty="0" smtClean="0"/>
              <a:t>shift.</a:t>
            </a:r>
            <a:endParaRPr lang="nl-NL" sz="1900" dirty="0"/>
          </a:p>
          <a:p>
            <a:pPr>
              <a:buFont typeface="Arial" charset="0"/>
              <a:buChar char="•"/>
            </a:pPr>
            <a:r>
              <a:rPr lang="nl-NL" sz="1900" dirty="0"/>
              <a:t>A</a:t>
            </a:r>
            <a:r>
              <a:rPr lang="nl-NL" sz="1900" dirty="0" smtClean="0"/>
              <a:t>ls </a:t>
            </a:r>
            <a:r>
              <a:rPr lang="nl-NL" sz="1900" dirty="0"/>
              <a:t>je het asbesthoudend materiaal alsnog moet breken om het te kunnen verpakken:</a:t>
            </a:r>
          </a:p>
          <a:p>
            <a:pPr lvl="1">
              <a:buFont typeface="Arial" charset="0"/>
              <a:buChar char="•"/>
            </a:pPr>
            <a:r>
              <a:rPr lang="nl-NL" sz="1900" dirty="0"/>
              <a:t>werk dan ook nu breukarm,</a:t>
            </a:r>
          </a:p>
          <a:p>
            <a:pPr lvl="1">
              <a:buFont typeface="Arial" charset="0"/>
              <a:buChar char="•"/>
            </a:pPr>
            <a:r>
              <a:rPr lang="nl-NL" sz="1900" dirty="0"/>
              <a:t>gebruik bronafzuiging en bevochtiging in geval van niet-</a:t>
            </a:r>
            <a:r>
              <a:rPr lang="nl-NL" sz="1900" dirty="0" err="1"/>
              <a:t>hechtgebonden</a:t>
            </a:r>
            <a:r>
              <a:rPr lang="nl-NL" sz="1900" dirty="0"/>
              <a:t> of ernstig verweerde </a:t>
            </a:r>
            <a:r>
              <a:rPr lang="nl-NL" sz="1900" dirty="0" err="1"/>
              <a:t>hechtgebonden</a:t>
            </a:r>
            <a:r>
              <a:rPr lang="nl-NL" sz="1900" dirty="0"/>
              <a:t> </a:t>
            </a:r>
            <a:r>
              <a:rPr lang="nl-NL" sz="1900" dirty="0" smtClean="0"/>
              <a:t>asbesttoepassingen.</a:t>
            </a:r>
            <a:endParaRPr lang="nl-NL" sz="1900" dirty="0"/>
          </a:p>
          <a:p>
            <a:r>
              <a:rPr lang="nl-NL" sz="1900" dirty="0"/>
              <a:t>H</a:t>
            </a:r>
            <a:r>
              <a:rPr lang="nl-NL" sz="1900" dirty="0" smtClean="0"/>
              <a:t>et </a:t>
            </a:r>
            <a:r>
              <a:rPr lang="nl-NL" sz="1900" dirty="0"/>
              <a:t>breken van asbesthoudend materiaal in de buurt van de onderdrukmachine zorgt er voor dat de vezels zo snel mogelijk worden afgevoerd uit het </a:t>
            </a:r>
            <a:r>
              <a:rPr lang="nl-NL" sz="1900" dirty="0" err="1"/>
              <a:t>containment</a:t>
            </a:r>
            <a:r>
              <a:rPr lang="nl-NL" sz="1900" dirty="0"/>
              <a:t>; Zorg er daarbij voor dat de saneerder zich niet tussen het materiaal en de ODM bevindt. </a:t>
            </a:r>
          </a:p>
        </p:txBody>
      </p:sp>
    </p:spTree>
    <p:extLst>
      <p:ext uri="{BB962C8B-B14F-4D97-AF65-F5344CB8AC3E}">
        <p14:creationId xmlns:p14="http://schemas.microsoft.com/office/powerpoint/2010/main" val="67209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Veiligheidsteam</a:t>
            </a:r>
            <a:endParaRPr lang="nl-NL" dirty="0"/>
          </a:p>
        </p:txBody>
      </p:sp>
      <p:sp>
        <p:nvSpPr>
          <p:cNvPr id="4" name="Tijdelijke aanduiding voor inhoud 2"/>
          <p:cNvSpPr>
            <a:spLocks noGrp="1"/>
          </p:cNvSpPr>
          <p:nvPr>
            <p:ph idx="1"/>
          </p:nvPr>
        </p:nvSpPr>
        <p:spPr/>
        <p:txBody>
          <a:bodyPr>
            <a:normAutofit fontScale="92500" lnSpcReduction="10000"/>
          </a:bodyPr>
          <a:lstStyle/>
          <a:p>
            <a:pPr>
              <a:buNone/>
            </a:pPr>
            <a:endParaRPr lang="nl-NL" dirty="0" smtClean="0"/>
          </a:p>
          <a:p>
            <a:pPr lvl="0">
              <a:defRPr/>
            </a:pPr>
            <a:r>
              <a:rPr lang="nl-NL" dirty="0" smtClean="0"/>
              <a:t>Alleen veilig werk is goed werk</a:t>
            </a:r>
          </a:p>
          <a:p>
            <a:pPr lvl="0">
              <a:defRPr/>
            </a:pPr>
            <a:endParaRPr lang="nl-NL" dirty="0" smtClean="0"/>
          </a:p>
          <a:p>
            <a:pPr lvl="0">
              <a:defRPr/>
            </a:pPr>
            <a:r>
              <a:rPr lang="nl-NL" dirty="0" smtClean="0"/>
              <a:t>Samen kun je meer bereiken dan alleen</a:t>
            </a:r>
          </a:p>
          <a:p>
            <a:pPr lvl="0">
              <a:defRPr/>
            </a:pPr>
            <a:endParaRPr lang="nl-NL" dirty="0" smtClean="0"/>
          </a:p>
          <a:p>
            <a:pPr lvl="0">
              <a:defRPr/>
            </a:pPr>
            <a:r>
              <a:rPr lang="nl-NL" dirty="0" smtClean="0"/>
              <a:t>We kunnen van elkaar leren</a:t>
            </a:r>
          </a:p>
          <a:p>
            <a:pPr lvl="0">
              <a:defRPr/>
            </a:pPr>
            <a:endParaRPr lang="nl-NL" dirty="0" smtClean="0"/>
          </a:p>
          <a:p>
            <a:pPr lvl="0">
              <a:defRPr/>
            </a:pPr>
            <a:r>
              <a:rPr lang="nl-NL" dirty="0" smtClean="0"/>
              <a:t>Spreek elkaar aan op (</a:t>
            </a:r>
            <a:r>
              <a:rPr lang="nl-NL" dirty="0" err="1" smtClean="0"/>
              <a:t>on</a:t>
            </a:r>
            <a:r>
              <a:rPr lang="nl-NL" dirty="0" smtClean="0"/>
              <a:t>)veilig gedrag</a:t>
            </a:r>
          </a:p>
          <a:p>
            <a:pPr lvl="0">
              <a:defRPr/>
            </a:pPr>
            <a:endParaRPr lang="nl-NL" dirty="0" smtClean="0"/>
          </a:p>
          <a:p>
            <a:pPr lvl="0">
              <a:defRPr/>
            </a:pPr>
            <a:r>
              <a:rPr lang="nl-NL" dirty="0" smtClean="0"/>
              <a:t>Emissiebeperkende maatregelen toepassen = vakmanschap</a:t>
            </a:r>
          </a:p>
          <a:p>
            <a:pPr>
              <a:buNone/>
            </a:pPr>
            <a:endParaRPr lang="nl-NL" dirty="0" smtClean="0"/>
          </a:p>
          <a:p>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eilig in elke Vez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Veilig in elke Vezel.potx</Template>
  <TotalTime>645</TotalTime>
  <Words>952</Words>
  <Application>Microsoft Macintosh PowerPoint</Application>
  <PresentationFormat>Diavoorstelling (4:3)</PresentationFormat>
  <Paragraphs>112</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Calibri</vt:lpstr>
      <vt:lpstr>Arial</vt:lpstr>
      <vt:lpstr>Veilig in elke Vezel</vt:lpstr>
      <vt:lpstr>toolbox ELKE VEZEL TELT!</vt:lpstr>
      <vt:lpstr>Wat gaan we doen?</vt:lpstr>
      <vt:lpstr>Emissiebeperkende maatregelen</vt:lpstr>
      <vt:lpstr>Eerst denken, dan doen!</vt:lpstr>
      <vt:lpstr>Demonteer het asbesthoudend materiaal in zijn geheel, als dat mogelijk is </vt:lpstr>
      <vt:lpstr>Als je toch moet breken, breek dan zo weinig mogelijk en gebruik bronafzuiging</vt:lpstr>
      <vt:lpstr>Impregneer niet-hechtgebonden of ernstig verweerde hechtgebonden asbesttoepassingen</vt:lpstr>
      <vt:lpstr>Zorg ook dat er zo weinig mogelijk vezels vrijkomen bij het verpakken van het asbesthoudend materiaal</vt:lpstr>
      <vt:lpstr>Veiligheidsteam</vt:lpstr>
      <vt:lpstr>Op elkaar letten: waarom?</vt:lpstr>
      <vt:lpstr>Vul een van de volgende zinnen aan:</vt:lpstr>
      <vt:lpstr>De praktijk</vt:lpstr>
      <vt:lpstr>Tot slot</vt:lpstr>
    </vt:vector>
  </TitlesOfParts>
  <Company>Daad en Raad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werken op hoogte</dc:title>
  <dc:creator>Annemarie Arensen</dc:creator>
  <cp:lastModifiedBy>Microsoft Office-gebruiker</cp:lastModifiedBy>
  <cp:revision>77</cp:revision>
  <cp:lastPrinted>2013-04-12T14:20:03Z</cp:lastPrinted>
  <dcterms:created xsi:type="dcterms:W3CDTF">2013-05-20T15:30:01Z</dcterms:created>
  <dcterms:modified xsi:type="dcterms:W3CDTF">2017-09-15T08:05:23Z</dcterms:modified>
</cp:coreProperties>
</file>