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5" r:id="rId1"/>
  </p:sldMasterIdLst>
  <p:sldIdLst>
    <p:sldId id="276" r:id="rId2"/>
    <p:sldId id="267" r:id="rId3"/>
    <p:sldId id="257" r:id="rId4"/>
    <p:sldId id="274" r:id="rId5"/>
    <p:sldId id="269" r:id="rId6"/>
    <p:sldId id="271" r:id="rId7"/>
    <p:sldId id="273" r:id="rId8"/>
    <p:sldId id="272" r:id="rId9"/>
    <p:sldId id="275" r:id="rId10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CC30"/>
    <a:srgbClr val="52FF24"/>
    <a:srgbClr val="87E824"/>
    <a:srgbClr val="5657E5"/>
    <a:srgbClr val="585857"/>
    <a:srgbClr val="333333"/>
    <a:srgbClr val="CCCCCC"/>
    <a:srgbClr val="444444"/>
    <a:srgbClr val="F9B723"/>
    <a:srgbClr val="FBD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>
        <p:scale>
          <a:sx n="150" d="100"/>
          <a:sy n="150" d="100"/>
        </p:scale>
        <p:origin x="1064" y="-10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 descr="DD261115_bew.jpg"/>
          <p:cNvPicPr>
            <a:picLocks noChangeAspect="1"/>
          </p:cNvPicPr>
          <p:nvPr/>
        </p:nvPicPr>
        <p:blipFill>
          <a:blip r:embed="rId2"/>
          <a:srcRect t="21105" b="7412"/>
          <a:stretch>
            <a:fillRect/>
          </a:stretch>
        </p:blipFill>
        <p:spPr>
          <a:xfrm>
            <a:off x="270000" y="0"/>
            <a:ext cx="8619996" cy="1824174"/>
          </a:xfrm>
          <a:prstGeom prst="rect">
            <a:avLst/>
          </a:prstGeom>
        </p:spPr>
      </p:pic>
      <p:pic>
        <p:nvPicPr>
          <p:cNvPr id="12" name="Afbeelding 11" descr="strepen-grijs-geel-sm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0" y="5962306"/>
            <a:ext cx="9000000" cy="44768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>
                <a:solidFill>
                  <a:srgbClr val="464749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4027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464749"/>
                </a:solidFill>
                <a:latin typeface="Arial"/>
                <a:cs typeface="Arial"/>
              </a:defRPr>
            </a:lvl1pPr>
          </a:lstStyle>
          <a:p>
            <a:r>
              <a:rPr lang="nl-NL" smtClean="0"/>
              <a:t>© mei 2013 – versie 00</a:t>
            </a:r>
            <a:endParaRPr lang="nl-NL" dirty="0"/>
          </a:p>
        </p:txBody>
      </p:sp>
      <p:sp>
        <p:nvSpPr>
          <p:cNvPr id="10" name="Rechthoek 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Logo VVTB 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07" y="6497274"/>
            <a:ext cx="1186931" cy="275609"/>
          </a:xfrm>
          <a:prstGeom prst="rect">
            <a:avLst/>
          </a:prstGeom>
        </p:spPr>
      </p:pic>
      <p:pic>
        <p:nvPicPr>
          <p:cNvPr id="15" name="Afbeelding 14" descr="VSN0001_LG_F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496" y="6497273"/>
            <a:ext cx="638784" cy="302831"/>
          </a:xfrm>
          <a:prstGeom prst="rect">
            <a:avLst/>
          </a:prstGeom>
        </p:spPr>
      </p:pic>
      <p:sp>
        <p:nvSpPr>
          <p:cNvPr id="16" name="Tekstvak 15"/>
          <p:cNvSpPr txBox="1"/>
          <p:nvPr/>
        </p:nvSpPr>
        <p:spPr>
          <a:xfrm>
            <a:off x="2641760" y="6489363"/>
            <a:ext cx="4438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" dirty="0" smtClean="0">
                <a:solidFill>
                  <a:srgbClr val="464749"/>
                </a:solidFill>
              </a:rPr>
              <a:t>De</a:t>
            </a:r>
            <a:r>
              <a:rPr lang="nl-NL" sz="600" baseline="0" dirty="0" smtClean="0">
                <a:solidFill>
                  <a:srgbClr val="464749"/>
                </a:solidFill>
              </a:rPr>
              <a:t> Veilig in elke Vezel campagne is een initiatief van VERAS en VVTB ter bevordering van de veilige verwijdering van asbest in Nederland.</a:t>
            </a:r>
          </a:p>
          <a:p>
            <a:r>
              <a:rPr lang="nl-NL" sz="600" baseline="0" dirty="0" smtClean="0">
                <a:solidFill>
                  <a:srgbClr val="464749"/>
                </a:solidFill>
              </a:rPr>
              <a:t>Deze campagne is mede mogelijk gemaakt door het Ministerie van Sociale Zaken en Werkgelegenheid. </a:t>
            </a:r>
            <a:endParaRPr lang="nl-NL" sz="600" dirty="0">
              <a:solidFill>
                <a:srgbClr val="464749"/>
              </a:solidFill>
            </a:endParaRPr>
          </a:p>
        </p:txBody>
      </p:sp>
      <p:pic>
        <p:nvPicPr>
          <p:cNvPr id="17" name="Afbeelding 16" descr="Beeldmerk-Veilig-in-elke-Vezel-met-txt.png"/>
          <p:cNvPicPr>
            <a:picLocks noChangeAspect="1"/>
          </p:cNvPicPr>
          <p:nvPr/>
        </p:nvPicPr>
        <p:blipFill>
          <a:blip r:embed="rId6"/>
          <a:srcRect l="8502" t="7803" r="12107" b="8134"/>
          <a:stretch>
            <a:fillRect/>
          </a:stretch>
        </p:blipFill>
        <p:spPr>
          <a:xfrm>
            <a:off x="270000" y="0"/>
            <a:ext cx="2371760" cy="1991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687286" y="1763479"/>
            <a:ext cx="69995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331.png"/>
          <p:cNvPicPr>
            <a:picLocks noChangeAspect="1"/>
          </p:cNvPicPr>
          <p:nvPr/>
        </p:nvPicPr>
        <p:blipFill>
          <a:blip r:embed="rId4"/>
          <a:srcRect l="32113" r="9550"/>
          <a:stretch>
            <a:fillRect/>
          </a:stretch>
        </p:blipFill>
        <p:spPr>
          <a:xfrm>
            <a:off x="0" y="3412407"/>
            <a:ext cx="1341991" cy="34455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solidFill>
                  <a:srgbClr val="464749"/>
                </a:solidFill>
              </a:defRPr>
            </a:lvl1pPr>
            <a:lvl2pPr>
              <a:defRPr sz="2400">
                <a:solidFill>
                  <a:srgbClr val="464749"/>
                </a:solidFill>
              </a:defRPr>
            </a:lvl2pPr>
            <a:lvl3pPr>
              <a:defRPr sz="2000">
                <a:solidFill>
                  <a:srgbClr val="464749"/>
                </a:solidFill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0" name="Rechthoek 1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19" name="Afbeelding 18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20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3" name="Afbeelding 22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8" name="Afbeelding 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9" name="Tijdelijke aanduiding voor dianummer 5"/>
          <p:cNvSpPr txBox="1">
            <a:spLocks/>
          </p:cNvSpPr>
          <p:nvPr/>
        </p:nvSpPr>
        <p:spPr>
          <a:xfrm>
            <a:off x="6671123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10" name="Rechthoek 9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Afbeelding 1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pic>
        <p:nvPicPr>
          <p:cNvPr id="7" name="Afbeelding 6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8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9" name="Rechthoek 8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pic>
        <p:nvPicPr>
          <p:cNvPr id="10" name="Afbeelding 9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1" name="Tijdelijke aanduiding voor dianummer 5"/>
          <p:cNvSpPr txBox="1">
            <a:spLocks/>
          </p:cNvSpPr>
          <p:nvPr/>
        </p:nvSpPr>
        <p:spPr>
          <a:xfrm>
            <a:off x="6553200" y="603758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12" name="Rechthoek 11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Afbeelding 16" descr="DD261115_bew.jpg"/>
          <p:cNvPicPr>
            <a:picLocks noChangeAspect="1"/>
          </p:cNvPicPr>
          <p:nvPr/>
        </p:nvPicPr>
        <p:blipFill>
          <a:blip r:embed="rId2"/>
          <a:srcRect t="21105" b="7412"/>
          <a:stretch>
            <a:fillRect/>
          </a:stretch>
        </p:blipFill>
        <p:spPr>
          <a:xfrm>
            <a:off x="270000" y="0"/>
            <a:ext cx="8619996" cy="182417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pic>
        <p:nvPicPr>
          <p:cNvPr id="9" name="Afbeelding 8" descr="strepen-grijs-geel-sm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0" y="5962306"/>
            <a:ext cx="9000000" cy="447681"/>
          </a:xfrm>
          <a:prstGeom prst="rect">
            <a:avLst/>
          </a:prstGeom>
        </p:spPr>
      </p:pic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40270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464749"/>
                </a:solidFill>
                <a:latin typeface="Arial"/>
                <a:cs typeface="Arial"/>
              </a:defRPr>
            </a:lvl1pPr>
          </a:lstStyle>
          <a:p>
            <a:r>
              <a:rPr lang="nl-NL" smtClean="0"/>
              <a:t>© mei 2013 – versie 00</a:t>
            </a:r>
            <a:endParaRPr lang="nl-NL" dirty="0"/>
          </a:p>
        </p:txBody>
      </p:sp>
      <p:sp>
        <p:nvSpPr>
          <p:cNvPr id="11" name="Rechthoek 10"/>
          <p:cNvSpPr/>
          <p:nvPr/>
        </p:nvSpPr>
        <p:spPr>
          <a:xfrm>
            <a:off x="8889996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Logo VVTB RG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507" y="6497274"/>
            <a:ext cx="1186931" cy="275609"/>
          </a:xfrm>
          <a:prstGeom prst="rect">
            <a:avLst/>
          </a:prstGeom>
        </p:spPr>
      </p:pic>
      <p:pic>
        <p:nvPicPr>
          <p:cNvPr id="14" name="Afbeelding 13" descr="VSN0001_LG_F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80496" y="6497273"/>
            <a:ext cx="638784" cy="302831"/>
          </a:xfrm>
          <a:prstGeom prst="rect">
            <a:avLst/>
          </a:prstGeom>
        </p:spPr>
      </p:pic>
      <p:sp>
        <p:nvSpPr>
          <p:cNvPr id="15" name="Tekstvak 14"/>
          <p:cNvSpPr txBox="1"/>
          <p:nvPr/>
        </p:nvSpPr>
        <p:spPr>
          <a:xfrm>
            <a:off x="2641760" y="6489363"/>
            <a:ext cx="44388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600" dirty="0" smtClean="0">
                <a:solidFill>
                  <a:srgbClr val="464749"/>
                </a:solidFill>
              </a:rPr>
              <a:t>De</a:t>
            </a:r>
            <a:r>
              <a:rPr lang="nl-NL" sz="600" baseline="0" dirty="0" smtClean="0">
                <a:solidFill>
                  <a:srgbClr val="464749"/>
                </a:solidFill>
              </a:rPr>
              <a:t> Veilig in elke Vezel campagne is een initiatief van VERAS en VVTB ter bevordering van de veilige verwijdering van asbest in Nederland.</a:t>
            </a:r>
          </a:p>
          <a:p>
            <a:r>
              <a:rPr lang="nl-NL" sz="600" baseline="0" dirty="0" smtClean="0">
                <a:solidFill>
                  <a:srgbClr val="464749"/>
                </a:solidFill>
              </a:rPr>
              <a:t>Deze campagne is mede mogelijk gemaakt door het Ministerie van Sociale Zaken en Werkgelegenheid. </a:t>
            </a:r>
            <a:endParaRPr lang="nl-NL" sz="600" dirty="0">
              <a:solidFill>
                <a:srgbClr val="464749"/>
              </a:solidFill>
            </a:endParaRPr>
          </a:p>
        </p:txBody>
      </p:sp>
      <p:pic>
        <p:nvPicPr>
          <p:cNvPr id="16" name="Afbeelding 15" descr="Beeldmerk-Veilig-in-elke-Vezel-met-txt.png"/>
          <p:cNvPicPr>
            <a:picLocks noChangeAspect="1"/>
          </p:cNvPicPr>
          <p:nvPr/>
        </p:nvPicPr>
        <p:blipFill>
          <a:blip r:embed="rId6"/>
          <a:srcRect l="8502" t="7803" r="12107" b="8134"/>
          <a:stretch>
            <a:fillRect/>
          </a:stretch>
        </p:blipFill>
        <p:spPr>
          <a:xfrm>
            <a:off x="270000" y="0"/>
            <a:ext cx="2371760" cy="19913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158.png"/>
          <p:cNvPicPr>
            <a:picLocks noChangeAspect="1"/>
          </p:cNvPicPr>
          <p:nvPr/>
        </p:nvPicPr>
        <p:blipFill>
          <a:blip r:embed="rId4"/>
          <a:srcRect l="14854" r="19987"/>
          <a:stretch>
            <a:fillRect/>
          </a:stretch>
        </p:blipFill>
        <p:spPr>
          <a:xfrm>
            <a:off x="7646662" y="3431815"/>
            <a:ext cx="1490487" cy="34261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7201885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237.png"/>
          <p:cNvPicPr>
            <a:picLocks noChangeAspect="1"/>
          </p:cNvPicPr>
          <p:nvPr/>
        </p:nvPicPr>
        <p:blipFill>
          <a:blip r:embed="rId4"/>
          <a:srcRect l="15451" r="17502"/>
          <a:stretch>
            <a:fillRect/>
          </a:stretch>
        </p:blipFill>
        <p:spPr>
          <a:xfrm>
            <a:off x="7574591" y="3371662"/>
            <a:ext cx="1560612" cy="34863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457200" y="609837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80786" y="1763479"/>
            <a:ext cx="820601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215.png"/>
          <p:cNvPicPr>
            <a:picLocks noChangeAspect="1"/>
          </p:cNvPicPr>
          <p:nvPr/>
        </p:nvPicPr>
        <p:blipFill>
          <a:blip r:embed="rId4"/>
          <a:srcRect l="13333" r="32331"/>
          <a:stretch>
            <a:fillRect/>
          </a:stretch>
        </p:blipFill>
        <p:spPr>
          <a:xfrm>
            <a:off x="7943882" y="3511459"/>
            <a:ext cx="1211281" cy="333892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763479"/>
            <a:ext cx="7162799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1" name="Afbeelding 10" descr="DD257292.png"/>
          <p:cNvPicPr>
            <a:picLocks noChangeAspect="1"/>
          </p:cNvPicPr>
          <p:nvPr/>
        </p:nvPicPr>
        <p:blipFill>
          <a:blip r:embed="rId4"/>
          <a:srcRect l="23217" r="14766"/>
          <a:stretch>
            <a:fillRect/>
          </a:stretch>
        </p:blipFill>
        <p:spPr>
          <a:xfrm>
            <a:off x="0" y="3660394"/>
            <a:ext cx="1323977" cy="319760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ijdelijke aanduiding voor inhoud 2"/>
          <p:cNvSpPr>
            <a:spLocks noGrp="1"/>
          </p:cNvSpPr>
          <p:nvPr>
            <p:ph idx="1"/>
          </p:nvPr>
        </p:nvSpPr>
        <p:spPr>
          <a:xfrm>
            <a:off x="1341016" y="1763479"/>
            <a:ext cx="7345783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370.png"/>
          <p:cNvPicPr>
            <a:picLocks noChangeAspect="1"/>
          </p:cNvPicPr>
          <p:nvPr/>
        </p:nvPicPr>
        <p:blipFill>
          <a:blip r:embed="rId4"/>
          <a:srcRect l="33695" r="15138"/>
          <a:stretch>
            <a:fillRect/>
          </a:stretch>
        </p:blipFill>
        <p:spPr>
          <a:xfrm>
            <a:off x="0" y="3694215"/>
            <a:ext cx="1080798" cy="31637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strepen-grijs-geel-sma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000" y="6402705"/>
            <a:ext cx="9000000" cy="447681"/>
          </a:xfrm>
          <a:prstGeom prst="rect">
            <a:avLst/>
          </a:prstGeom>
        </p:spPr>
      </p:pic>
      <p:sp>
        <p:nvSpPr>
          <p:cNvPr id="17" name="Titel 1"/>
          <p:cNvSpPr>
            <a:spLocks noGrp="1"/>
          </p:cNvSpPr>
          <p:nvPr>
            <p:ph type="title"/>
          </p:nvPr>
        </p:nvSpPr>
        <p:spPr>
          <a:xfrm>
            <a:off x="1895928" y="274638"/>
            <a:ext cx="6790871" cy="1143000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19" name="Tijdelijke aanduiding voor dianummer 5"/>
          <p:cNvSpPr txBox="1">
            <a:spLocks/>
          </p:cNvSpPr>
          <p:nvPr/>
        </p:nvSpPr>
        <p:spPr>
          <a:xfrm>
            <a:off x="6740400" y="609200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64749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© mei 2013 – versie 00</a:t>
            </a:r>
          </a:p>
        </p:txBody>
      </p:sp>
      <p:sp>
        <p:nvSpPr>
          <p:cNvPr id="21" name="Rechthoek 20"/>
          <p:cNvSpPr/>
          <p:nvPr/>
        </p:nvSpPr>
        <p:spPr>
          <a:xfrm>
            <a:off x="0" y="0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2" name="Afbeelding 21" descr="Beeldmerk-Veilig-in-elke-Vezel-met-txt.png"/>
          <p:cNvPicPr>
            <a:picLocks noChangeAspect="1"/>
          </p:cNvPicPr>
          <p:nvPr/>
        </p:nvPicPr>
        <p:blipFill>
          <a:blip r:embed="rId3"/>
          <a:srcRect l="8502" t="7803" r="12107" b="8134"/>
          <a:stretch>
            <a:fillRect/>
          </a:stretch>
        </p:blipFill>
        <p:spPr>
          <a:xfrm>
            <a:off x="270000" y="125052"/>
            <a:ext cx="1625929" cy="1365154"/>
          </a:xfrm>
          <a:prstGeom prst="rect">
            <a:avLst/>
          </a:prstGeom>
        </p:spPr>
      </p:pic>
      <p:sp>
        <p:nvSpPr>
          <p:cNvPr id="25" name="Rechthoek 24"/>
          <p:cNvSpPr/>
          <p:nvPr/>
        </p:nvSpPr>
        <p:spPr>
          <a:xfrm>
            <a:off x="8874000" y="-7614"/>
            <a:ext cx="270000" cy="6858000"/>
          </a:xfrm>
          <a:prstGeom prst="rect">
            <a:avLst/>
          </a:prstGeom>
          <a:solidFill>
            <a:srgbClr val="FCB72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1524000" y="1763479"/>
            <a:ext cx="7162799" cy="4362106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</p:txBody>
      </p:sp>
      <p:pic>
        <p:nvPicPr>
          <p:cNvPr id="12" name="Afbeelding 11" descr="DD257416.png"/>
          <p:cNvPicPr>
            <a:picLocks noChangeAspect="1"/>
          </p:cNvPicPr>
          <p:nvPr/>
        </p:nvPicPr>
        <p:blipFill>
          <a:blip r:embed="rId4"/>
          <a:srcRect l="25620" r="10974"/>
          <a:stretch>
            <a:fillRect/>
          </a:stretch>
        </p:blipFill>
        <p:spPr>
          <a:xfrm>
            <a:off x="0" y="3531369"/>
            <a:ext cx="1405037" cy="3319017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 smtClean="0"/>
              <a:t>Titelstijl van model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tekststijl van het model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rgbClr val="46474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46474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46474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464749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toolbox</a:t>
            </a:r>
            <a:r>
              <a:rPr lang="nl-NL" dirty="0" smtClean="0"/>
              <a:t> ELKE VEZEL TELT!</a:t>
            </a:r>
            <a:endParaRPr lang="nl-NL" sz="2400" dirty="0">
              <a:solidFill>
                <a:srgbClr val="000000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2: blijf scherp!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0" y="2159000"/>
            <a:ext cx="2057400" cy="204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3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gaan we doen?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Waarom zijn emissiebeperkende maatregelen zo belangrijk?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Hoe kunnen we de komende periode emissie van asbeststof zoveel mogelijk beperken?</a:t>
            </a:r>
            <a:endParaRPr lang="nl-N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Waarom ook alweer?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20652" y="1752600"/>
            <a:ext cx="8266148" cy="4373563"/>
          </a:xfrm>
        </p:spPr>
        <p:txBody>
          <a:bodyPr/>
          <a:lstStyle/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0" y="1651000"/>
            <a:ext cx="8229600" cy="3741738"/>
          </a:xfrm>
        </p:spPr>
        <p:txBody>
          <a:bodyPr>
            <a:normAutofit fontScale="77500" lnSpcReduction="20000"/>
          </a:bodyPr>
          <a:lstStyle/>
          <a:p>
            <a:r>
              <a:rPr lang="nl-NL" dirty="0" smtClean="0"/>
              <a:t>Hoe vaker je een asbestvezel inademt, des te groter de kans op gezondheidsschade!</a:t>
            </a:r>
          </a:p>
          <a:p>
            <a:endParaRPr lang="nl-NL" dirty="0" smtClean="0"/>
          </a:p>
          <a:p>
            <a:r>
              <a:rPr lang="nl-NL" dirty="0" smtClean="0"/>
              <a:t>Mogelijke aandoeningen:</a:t>
            </a:r>
          </a:p>
          <a:p>
            <a:pPr lvl="1"/>
            <a:r>
              <a:rPr lang="nl-NL" dirty="0" smtClean="0"/>
              <a:t>asbestose</a:t>
            </a:r>
          </a:p>
          <a:p>
            <a:pPr lvl="1"/>
            <a:r>
              <a:rPr lang="nl-NL" dirty="0" smtClean="0"/>
              <a:t>longkanker</a:t>
            </a:r>
          </a:p>
          <a:p>
            <a:pPr lvl="1"/>
            <a:r>
              <a:rPr lang="nl-NL" dirty="0" smtClean="0"/>
              <a:t>mesothelioom (long- of buikvlieskanker)</a:t>
            </a:r>
          </a:p>
          <a:p>
            <a:pPr lvl="1"/>
            <a:r>
              <a:rPr lang="nl-NL" dirty="0" smtClean="0"/>
              <a:t>pleurale plaques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Als jij asbestvezels op je lichaam hebt, kan je ook een </a:t>
            </a:r>
            <a:r>
              <a:rPr lang="nl-NL" smtClean="0"/>
              <a:t>ander besmetten</a:t>
            </a:r>
          </a:p>
          <a:p>
            <a:endParaRPr lang="nl-NL" dirty="0" smtClean="0"/>
          </a:p>
          <a:p>
            <a:r>
              <a:rPr lang="nl-NL" dirty="0" smtClean="0"/>
              <a:t>Vakmanschap = het zoveel mogelijk toepassen van emissiebesparende maatregelen</a:t>
            </a:r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Emissiebeperkende maatregelen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nl-NL" dirty="0" smtClean="0"/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Eerst denken, dan doen</a:t>
            </a:r>
            <a:r>
              <a:rPr lang="nl-NL" dirty="0" smtClean="0"/>
              <a:t>!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Demonteer het asbesthoudend materiaal in zijn </a:t>
            </a:r>
            <a:r>
              <a:rPr lang="nl-NL" dirty="0" smtClean="0"/>
              <a:t>geheel, als </a:t>
            </a:r>
            <a:r>
              <a:rPr lang="nl-NL" dirty="0"/>
              <a:t>dat mogelijk </a:t>
            </a:r>
            <a:r>
              <a:rPr lang="nl-NL" dirty="0" smtClean="0"/>
              <a:t>is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Als je toch moet breken, breek dan zo weinig </a:t>
            </a:r>
            <a:r>
              <a:rPr lang="nl-NL" dirty="0" smtClean="0"/>
              <a:t>mogelijk en </a:t>
            </a:r>
            <a:r>
              <a:rPr lang="nl-NL" dirty="0"/>
              <a:t>gebruik </a:t>
            </a:r>
            <a:r>
              <a:rPr lang="nl-NL" dirty="0" smtClean="0"/>
              <a:t>bronafzuiging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Impregneer niet-</a:t>
            </a:r>
            <a:r>
              <a:rPr lang="nl-NL" dirty="0" err="1"/>
              <a:t>hechtgebonden</a:t>
            </a:r>
            <a:r>
              <a:rPr lang="nl-NL" dirty="0"/>
              <a:t> of ernstig </a:t>
            </a:r>
            <a:r>
              <a:rPr lang="nl-NL" dirty="0" smtClean="0"/>
              <a:t>verweerde </a:t>
            </a:r>
            <a:r>
              <a:rPr lang="nl-NL" dirty="0" err="1" smtClean="0"/>
              <a:t>hechtgebonden</a:t>
            </a:r>
            <a:r>
              <a:rPr lang="nl-NL" dirty="0" smtClean="0"/>
              <a:t> asbesttoepassingen</a:t>
            </a:r>
          </a:p>
          <a:p>
            <a:pPr marL="457200" indent="-457200">
              <a:buFont typeface="+mj-lt"/>
              <a:buAutoNum type="arabicPeriod"/>
            </a:pPr>
            <a:r>
              <a:rPr lang="nl-NL" dirty="0"/>
              <a:t>Zorg ook dat er zo weinig mogelijk vezels </a:t>
            </a:r>
            <a:r>
              <a:rPr lang="nl-NL" dirty="0" smtClean="0"/>
              <a:t>vrijkomen bij </a:t>
            </a:r>
            <a:r>
              <a:rPr lang="nl-NL" dirty="0"/>
              <a:t>het verpakken van het asbesthoudend materiaal</a:t>
            </a: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13452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Stelling 1</a:t>
            </a:r>
            <a:endParaRPr lang="nl-NL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80786" y="1473200"/>
            <a:ext cx="7748814" cy="3741738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Asbest zoveel mogelijk in zijn geheel verwijderen </a:t>
            </a:r>
          </a:p>
          <a:p>
            <a:pPr>
              <a:buNone/>
            </a:pPr>
            <a:r>
              <a:rPr lang="nl-NL" dirty="0" smtClean="0"/>
              <a:t>(demontage) is beter dan het verwijderen door het in </a:t>
            </a:r>
          </a:p>
          <a:p>
            <a:pPr>
              <a:buNone/>
            </a:pPr>
            <a:r>
              <a:rPr lang="nl-NL" dirty="0" smtClean="0"/>
              <a:t>stukken te breken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groep 1: eens / voor</a:t>
            </a:r>
          </a:p>
          <a:p>
            <a:r>
              <a:rPr lang="nl-NL" dirty="0" smtClean="0"/>
              <a:t>groep 2: oneens / tegen</a:t>
            </a:r>
          </a:p>
          <a:p>
            <a:endParaRPr lang="nl-NL" dirty="0" smtClean="0"/>
          </a:p>
          <a:p>
            <a:pPr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Stelling 2</a:t>
            </a:r>
            <a:endParaRPr lang="nl-NL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80786" y="1473200"/>
            <a:ext cx="7748814" cy="3741738"/>
          </a:xfrm>
        </p:spPr>
        <p:txBody>
          <a:bodyPr>
            <a:normAutofit/>
          </a:bodyPr>
          <a:lstStyle/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Het toepassen van zoveel mogelijk emissiebeperkende </a:t>
            </a:r>
          </a:p>
          <a:p>
            <a:pPr>
              <a:buNone/>
            </a:pPr>
            <a:r>
              <a:rPr lang="nl-NL" dirty="0" smtClean="0"/>
              <a:t>maatregelen horen bij ons vakmanschap</a:t>
            </a:r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groep 1: oneens / tegen</a:t>
            </a:r>
          </a:p>
          <a:p>
            <a:r>
              <a:rPr lang="nl-NL" dirty="0" smtClean="0"/>
              <a:t>groep 2: eens / voor</a:t>
            </a:r>
          </a:p>
          <a:p>
            <a:endParaRPr lang="nl-NL" dirty="0" smtClean="0"/>
          </a:p>
          <a:p>
            <a:pPr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Stellingen</a:t>
            </a:r>
            <a:endParaRPr lang="nl-NL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1303866" y="1473200"/>
            <a:ext cx="7382933" cy="3741738"/>
          </a:xfrm>
        </p:spPr>
        <p:txBody>
          <a:bodyPr>
            <a:normAutofit/>
          </a:bodyPr>
          <a:lstStyle/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Wat waren bij beide stellingen de meest </a:t>
            </a:r>
          </a:p>
          <a:p>
            <a:pPr>
              <a:buNone/>
            </a:pPr>
            <a:r>
              <a:rPr lang="nl-NL" dirty="0" smtClean="0"/>
              <a:t>overtuigende argumenten vóór de stellingen?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Schrijf deze op de argumentenposters!</a:t>
            </a:r>
          </a:p>
          <a:p>
            <a:endParaRPr lang="nl-NL" dirty="0" smtClean="0"/>
          </a:p>
          <a:p>
            <a:pPr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NL" dirty="0" smtClean="0"/>
          </a:p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Komende periode</a:t>
            </a:r>
            <a:endParaRPr lang="nl-NL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4294967295"/>
          </p:nvPr>
        </p:nvSpPr>
        <p:spPr>
          <a:xfrm>
            <a:off x="480785" y="1473200"/>
            <a:ext cx="8206013" cy="3741738"/>
          </a:xfrm>
        </p:spPr>
        <p:txBody>
          <a:bodyPr>
            <a:normAutofit/>
          </a:bodyPr>
          <a:lstStyle/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Zijn er emissiebeperkende maatregelen die jullie (nog) </a:t>
            </a:r>
          </a:p>
          <a:p>
            <a:pPr>
              <a:buNone/>
            </a:pPr>
            <a:r>
              <a:rPr lang="nl-NL" dirty="0" smtClean="0"/>
              <a:t>beter kunnen toepassen en wat is daar voor nodig?</a:t>
            </a:r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r>
              <a:rPr lang="nl-NL" dirty="0" smtClean="0"/>
              <a:t>Maak afspraken!</a:t>
            </a:r>
          </a:p>
          <a:p>
            <a:endParaRPr lang="nl-NL" dirty="0" smtClean="0"/>
          </a:p>
          <a:p>
            <a:pPr>
              <a:buNone/>
            </a:pPr>
            <a:endParaRPr lang="nl-NL" dirty="0" smtClean="0"/>
          </a:p>
          <a:p>
            <a:endParaRPr lang="nl-NL" dirty="0" smtClean="0"/>
          </a:p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Tot slot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nl-NL" dirty="0" smtClean="0"/>
          </a:p>
          <a:p>
            <a:pPr>
              <a:buNone/>
            </a:pPr>
            <a:endParaRPr lang="nl-NL" dirty="0" smtClean="0"/>
          </a:p>
          <a:p>
            <a:pPr>
              <a:buNone/>
            </a:pPr>
            <a:endParaRPr lang="nl-NL" dirty="0" smtClean="0"/>
          </a:p>
          <a:p>
            <a:r>
              <a:rPr lang="nl-NL" dirty="0" smtClean="0"/>
              <a:t>Vragen?</a:t>
            </a:r>
          </a:p>
          <a:p>
            <a:endParaRPr lang="nl-NL" dirty="0" smtClean="0"/>
          </a:p>
          <a:p>
            <a:pPr algn="ctr">
              <a:buNone/>
            </a:pPr>
            <a:r>
              <a:rPr lang="nl-NL" sz="2400" b="1" cap="small" dirty="0" smtClean="0"/>
              <a:t>Succes!</a:t>
            </a:r>
          </a:p>
          <a:p>
            <a:pPr>
              <a:buNone/>
            </a:pPr>
            <a:endParaRPr lang="nl-NL" dirty="0" smtClean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3453384"/>
            <a:ext cx="5943600" cy="86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2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eilig in elke Vezel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Veilig in elke Vezel.potx</Template>
  <TotalTime>739</TotalTime>
  <Words>257</Words>
  <Application>Microsoft Macintosh PowerPoint</Application>
  <PresentationFormat>Diavoorstelling (4:3)</PresentationFormat>
  <Paragraphs>75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Calibri</vt:lpstr>
      <vt:lpstr>Arial</vt:lpstr>
      <vt:lpstr>Veilig in elke Vezel</vt:lpstr>
      <vt:lpstr>toolbox ELKE VEZEL TELT!</vt:lpstr>
      <vt:lpstr>Wat gaan we doen?</vt:lpstr>
      <vt:lpstr>Waarom ook alweer?</vt:lpstr>
      <vt:lpstr>Emissiebeperkende maatregelen</vt:lpstr>
      <vt:lpstr>Stelling 1</vt:lpstr>
      <vt:lpstr>Stelling 2</vt:lpstr>
      <vt:lpstr>Stellingen</vt:lpstr>
      <vt:lpstr>Komende periode</vt:lpstr>
      <vt:lpstr>Tot slot</vt:lpstr>
    </vt:vector>
  </TitlesOfParts>
  <Company>Daad en Raad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Toolbox werken op hoogte</dc:title>
  <dc:creator>Annemarie Arensen</dc:creator>
  <cp:lastModifiedBy>Microsoft Office-gebruiker</cp:lastModifiedBy>
  <cp:revision>57</cp:revision>
  <cp:lastPrinted>2013-04-12T14:20:03Z</cp:lastPrinted>
  <dcterms:created xsi:type="dcterms:W3CDTF">2013-05-20T15:17:09Z</dcterms:created>
  <dcterms:modified xsi:type="dcterms:W3CDTF">2017-09-15T08:02:51Z</dcterms:modified>
</cp:coreProperties>
</file>