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handoutMasterIdLst>
    <p:handoutMasterId r:id="rId14"/>
  </p:handoutMasterIdLst>
  <p:sldIdLst>
    <p:sldId id="256" r:id="rId2"/>
    <p:sldId id="257" r:id="rId3"/>
    <p:sldId id="265" r:id="rId4"/>
    <p:sldId id="264" r:id="rId5"/>
    <p:sldId id="261" r:id="rId6"/>
    <p:sldId id="267" r:id="rId7"/>
    <p:sldId id="268" r:id="rId8"/>
    <p:sldId id="269" r:id="rId9"/>
    <p:sldId id="270" r:id="rId10"/>
    <p:sldId id="271" r:id="rId11"/>
    <p:sldId id="259" r:id="rId12"/>
    <p:sldId id="260" r:id="rId13"/>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857"/>
    <a:srgbClr val="333333"/>
    <a:srgbClr val="CCCCCC"/>
    <a:srgbClr val="444444"/>
    <a:srgbClr val="F9B723"/>
    <a:srgbClr val="FBD09D"/>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p:scale>
          <a:sx n="150" d="100"/>
          <a:sy n="150" d="100"/>
        </p:scale>
        <p:origin x="1064" y="-736"/>
      </p:cViewPr>
      <p:guideLst>
        <p:guide orient="horz" pos="2160"/>
        <p:guide pos="2880"/>
      </p:guideLst>
    </p:cSldViewPr>
  </p:slideViewPr>
  <p:notesTextViewPr>
    <p:cViewPr>
      <p:scale>
        <a:sx n="100" d="100"/>
        <a:sy n="100" d="100"/>
      </p:scale>
      <p:origin x="0" y="0"/>
    </p:cViewPr>
  </p:notesTextViewPr>
  <p:notesViewPr>
    <p:cSldViewPr snapToGrid="0" snapToObjects="1" showGuide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EDD9BD-D75F-AC4E-9D6C-CE36389F4FAD}" type="datetimeFigureOut">
              <a:rPr lang="nl-NL" smtClean="0"/>
              <a:t>15-09-17</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6FC458-01B8-B248-85CB-58D981476DA0}" type="slidenum">
              <a:rPr lang="nl-NL" smtClean="0"/>
              <a:t>‹nr.›</a:t>
            </a:fld>
            <a:endParaRPr lang="nl-NL"/>
          </a:p>
        </p:txBody>
      </p:sp>
    </p:spTree>
    <p:extLst>
      <p:ext uri="{BB962C8B-B14F-4D97-AF65-F5344CB8AC3E}">
        <p14:creationId xmlns:p14="http://schemas.microsoft.com/office/powerpoint/2010/main" val="18305741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14" name="Afbeelding 13" descr="DD261115_bew.jpg"/>
          <p:cNvPicPr>
            <a:picLocks noChangeAspect="1"/>
          </p:cNvPicPr>
          <p:nvPr/>
        </p:nvPicPr>
        <p:blipFill>
          <a:blip r:embed="rId2"/>
          <a:srcRect t="21105" b="7412"/>
          <a:stretch>
            <a:fillRect/>
          </a:stretch>
        </p:blipFill>
        <p:spPr>
          <a:xfrm>
            <a:off x="270000" y="0"/>
            <a:ext cx="8619996" cy="1824174"/>
          </a:xfrm>
          <a:prstGeom prst="rect">
            <a:avLst/>
          </a:prstGeom>
        </p:spPr>
      </p:pic>
      <p:pic>
        <p:nvPicPr>
          <p:cNvPr id="12" name="Afbeelding 11" descr="strepen-grijs-geel-smal.png"/>
          <p:cNvPicPr>
            <a:picLocks noChangeAspect="1"/>
          </p:cNvPicPr>
          <p:nvPr/>
        </p:nvPicPr>
        <p:blipFill>
          <a:blip r:embed="rId3"/>
          <a:stretch>
            <a:fillRect/>
          </a:stretch>
        </p:blipFill>
        <p:spPr>
          <a:xfrm>
            <a:off x="56790" y="5962306"/>
            <a:ext cx="9000000" cy="447681"/>
          </a:xfrm>
          <a:prstGeom prst="rect">
            <a:avLst/>
          </a:prstGeom>
        </p:spPr>
      </p:pic>
      <p:sp>
        <p:nvSpPr>
          <p:cNvPr id="2" name="Titel 1"/>
          <p:cNvSpPr>
            <a:spLocks noGrp="1"/>
          </p:cNvSpPr>
          <p:nvPr>
            <p:ph type="ctrTitle"/>
          </p:nvPr>
        </p:nvSpPr>
        <p:spPr>
          <a:xfrm>
            <a:off x="685800" y="2130425"/>
            <a:ext cx="7772400" cy="1470025"/>
          </a:xfrm>
        </p:spPr>
        <p:txBody>
          <a:bodyPr/>
          <a:lstStyle>
            <a:lvl1pPr algn="ctr">
              <a:defRPr>
                <a:solidFill>
                  <a:srgbClr val="464749"/>
                </a:solidFill>
              </a:defRPr>
            </a:lvl1pPr>
          </a:lstStyle>
          <a:p>
            <a:r>
              <a:rPr lang="nl-NL" smtClean="0"/>
              <a:t>Titelstijl van model bewerken</a:t>
            </a:r>
            <a:endParaRPr lang="nl-NL" dirty="0"/>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dirty="0"/>
          </a:p>
        </p:txBody>
      </p:sp>
      <p:sp>
        <p:nvSpPr>
          <p:cNvPr id="8" name="Tijdelijke aanduiding voor dianummer 5"/>
          <p:cNvSpPr>
            <a:spLocks noGrp="1"/>
          </p:cNvSpPr>
          <p:nvPr>
            <p:ph type="sldNum" sz="quarter" idx="4"/>
          </p:nvPr>
        </p:nvSpPr>
        <p:spPr>
          <a:xfrm>
            <a:off x="6553200" y="6402705"/>
            <a:ext cx="2133600" cy="365125"/>
          </a:xfrm>
          <a:prstGeom prst="rect">
            <a:avLst/>
          </a:prstGeom>
        </p:spPr>
        <p:txBody>
          <a:bodyPr vert="horz" lIns="91440" tIns="45720" rIns="91440" bIns="45720" rtlCol="0" anchor="ctr"/>
          <a:lstStyle>
            <a:lvl1pPr algn="r">
              <a:defRPr sz="800">
                <a:solidFill>
                  <a:srgbClr val="464749"/>
                </a:solidFill>
                <a:latin typeface="Arial"/>
                <a:cs typeface="Arial"/>
              </a:defRPr>
            </a:lvl1pPr>
          </a:lstStyle>
          <a:p>
            <a:r>
              <a:rPr lang="nl-NL" dirty="0" smtClean="0"/>
              <a:t>© september 2017 – versie 01</a:t>
            </a:r>
            <a:endParaRPr lang="nl-NL" dirty="0"/>
          </a:p>
        </p:txBody>
      </p:sp>
      <p:sp>
        <p:nvSpPr>
          <p:cNvPr id="10" name="Rechthoek 9"/>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 1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7" name="Afbeelding 16" descr="Beeldmerk-Veilig-in-elke-Vezel-met-txt.png"/>
          <p:cNvPicPr>
            <a:picLocks noChangeAspect="1"/>
          </p:cNvPicPr>
          <p:nvPr/>
        </p:nvPicPr>
        <p:blipFill>
          <a:blip r:embed="rId4"/>
          <a:srcRect l="8502" t="7803" r="12107" b="8134"/>
          <a:stretch>
            <a:fillRect/>
          </a:stretch>
        </p:blipFill>
        <p:spPr>
          <a:xfrm>
            <a:off x="270000" y="0"/>
            <a:ext cx="2371760" cy="1991364"/>
          </a:xfrm>
          <a:prstGeom prst="rect">
            <a:avLst/>
          </a:prstGeom>
        </p:spPr>
      </p:pic>
      <p:pic>
        <p:nvPicPr>
          <p:cNvPr id="4" name="Afbeelding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5800" y="6438635"/>
            <a:ext cx="4843871" cy="32919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ijdelijke aanduiding voor inhoud 2"/>
          <p:cNvSpPr>
            <a:spLocks noGrp="1"/>
          </p:cNvSpPr>
          <p:nvPr>
            <p:ph idx="1"/>
          </p:nvPr>
        </p:nvSpPr>
        <p:spPr>
          <a:xfrm>
            <a:off x="1687286" y="1763479"/>
            <a:ext cx="699951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2" name="Afbeelding 11" descr="DD257331.png"/>
          <p:cNvPicPr>
            <a:picLocks noChangeAspect="1"/>
          </p:cNvPicPr>
          <p:nvPr/>
        </p:nvPicPr>
        <p:blipFill>
          <a:blip r:embed="rId4"/>
          <a:srcRect l="32113" r="9550"/>
          <a:stretch>
            <a:fillRect/>
          </a:stretch>
        </p:blipFill>
        <p:spPr>
          <a:xfrm>
            <a:off x="0" y="3412407"/>
            <a:ext cx="1341991" cy="344559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solidFill>
                  <a:srgbClr val="464749"/>
                </a:solidFill>
              </a:defRPr>
            </a:lvl1pPr>
            <a:lvl2pPr>
              <a:defRPr sz="2400">
                <a:solidFill>
                  <a:srgbClr val="464749"/>
                </a:solidFill>
              </a:defRPr>
            </a:lvl2pPr>
            <a:lvl3pPr>
              <a:defRPr sz="2000">
                <a:solidFill>
                  <a:srgbClr val="464749"/>
                </a:solidFill>
              </a:defRPr>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p:txBody>
      </p:sp>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20" name="Rechthoek 19"/>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p:txBody>
      </p:sp>
      <p:sp>
        <p:nvSpPr>
          <p:cNvPr id="18"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pic>
        <p:nvPicPr>
          <p:cNvPr id="19" name="Afbeelding 18"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21" name="Rechthoek 20"/>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Rechthoek 21"/>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3" name="Afbeelding 22"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pic>
        <p:nvPicPr>
          <p:cNvPr id="8" name="Afbeelding 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0" name="Rechthoek 9"/>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 1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2" name="Afbeelding 1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sp>
        <p:nvSpPr>
          <p:cNvPr id="6"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pic>
        <p:nvPicPr>
          <p:cNvPr id="7" name="Afbeelding 6"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9" name="Rechthoek 8"/>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 9"/>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pic>
        <p:nvPicPr>
          <p:cNvPr id="10" name="Afbeelding 9"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2" name="Rechthoek 11"/>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Rechthoek 12"/>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4" name="Afbeelding 13"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17" name="Afbeelding 16" descr="DD261115_bew.jpg"/>
          <p:cNvPicPr>
            <a:picLocks noChangeAspect="1"/>
          </p:cNvPicPr>
          <p:nvPr/>
        </p:nvPicPr>
        <p:blipFill>
          <a:blip r:embed="rId2"/>
          <a:srcRect t="21105" b="7412"/>
          <a:stretch>
            <a:fillRect/>
          </a:stretch>
        </p:blipFill>
        <p:spPr>
          <a:xfrm>
            <a:off x="270000" y="0"/>
            <a:ext cx="8619996" cy="1824174"/>
          </a:xfrm>
          <a:prstGeom prst="rect">
            <a:avLst/>
          </a:prstGeom>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pic>
        <p:nvPicPr>
          <p:cNvPr id="9" name="Afbeelding 8" descr="strepen-grijs-geel-smal.png"/>
          <p:cNvPicPr>
            <a:picLocks noChangeAspect="1"/>
          </p:cNvPicPr>
          <p:nvPr/>
        </p:nvPicPr>
        <p:blipFill>
          <a:blip r:embed="rId3"/>
          <a:stretch>
            <a:fillRect/>
          </a:stretch>
        </p:blipFill>
        <p:spPr>
          <a:xfrm>
            <a:off x="56790" y="5962306"/>
            <a:ext cx="9000000" cy="447681"/>
          </a:xfrm>
          <a:prstGeom prst="rect">
            <a:avLst/>
          </a:prstGeom>
        </p:spPr>
      </p:pic>
      <p:sp>
        <p:nvSpPr>
          <p:cNvPr id="10" name="Tijdelijke aanduiding voor dianummer 5"/>
          <p:cNvSpPr>
            <a:spLocks noGrp="1"/>
          </p:cNvSpPr>
          <p:nvPr>
            <p:ph type="sldNum" sz="quarter" idx="4"/>
          </p:nvPr>
        </p:nvSpPr>
        <p:spPr>
          <a:xfrm>
            <a:off x="6553200" y="6402705"/>
            <a:ext cx="2133600" cy="365125"/>
          </a:xfrm>
          <a:prstGeom prst="rect">
            <a:avLst/>
          </a:prstGeom>
        </p:spPr>
        <p:txBody>
          <a:bodyPr vert="horz" lIns="91440" tIns="45720" rIns="91440" bIns="45720" rtlCol="0" anchor="ctr"/>
          <a:lstStyle>
            <a:lvl1pPr algn="r">
              <a:defRPr sz="800">
                <a:solidFill>
                  <a:srgbClr val="464749"/>
                </a:solidFill>
                <a:latin typeface="Arial"/>
                <a:cs typeface="Arial"/>
              </a:defRPr>
            </a:lvl1pPr>
          </a:lstStyle>
          <a:p>
            <a:r>
              <a:rPr lang="nl-NL" dirty="0" smtClean="0"/>
              <a:t>© </a:t>
            </a:r>
            <a:r>
              <a:rPr lang="nl-NL" dirty="0" smtClean="0"/>
              <a:t>september 2017 </a:t>
            </a:r>
            <a:r>
              <a:rPr lang="nl-NL" dirty="0" smtClean="0"/>
              <a:t>– versie </a:t>
            </a:r>
            <a:r>
              <a:rPr lang="nl-NL" dirty="0" smtClean="0"/>
              <a:t>01</a:t>
            </a:r>
            <a:endParaRPr lang="nl-NL" dirty="0"/>
          </a:p>
        </p:txBody>
      </p:sp>
      <p:sp>
        <p:nvSpPr>
          <p:cNvPr id="11" name="Rechthoek 10"/>
          <p:cNvSpPr/>
          <p:nvPr/>
        </p:nvSpPr>
        <p:spPr>
          <a:xfrm>
            <a:off x="8889996"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Rechthoek 11"/>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6" name="Afbeelding 15" descr="Beeldmerk-Veilig-in-elke-Vezel-met-txt.png"/>
          <p:cNvPicPr>
            <a:picLocks noChangeAspect="1"/>
          </p:cNvPicPr>
          <p:nvPr/>
        </p:nvPicPr>
        <p:blipFill>
          <a:blip r:embed="rId4"/>
          <a:srcRect l="8502" t="7803" r="12107" b="8134"/>
          <a:stretch>
            <a:fillRect/>
          </a:stretch>
        </p:blipFill>
        <p:spPr>
          <a:xfrm>
            <a:off x="270000" y="0"/>
            <a:ext cx="2371760" cy="1991364"/>
          </a:xfrm>
          <a:prstGeom prst="rect">
            <a:avLst/>
          </a:prstGeom>
        </p:spPr>
      </p:pic>
      <p:pic>
        <p:nvPicPr>
          <p:cNvPr id="4" name="Afbeelding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45818" y="6444242"/>
            <a:ext cx="5557717" cy="37770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8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3" name="Tijdelijke aanduiding voor inhoud 2"/>
          <p:cNvSpPr>
            <a:spLocks noGrp="1"/>
          </p:cNvSpPr>
          <p:nvPr>
            <p:ph idx="1"/>
          </p:nvPr>
        </p:nvSpPr>
        <p:spPr>
          <a:xfrm>
            <a:off x="480786" y="1763479"/>
            <a:ext cx="820601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
          </p:nvPr>
        </p:nvSpPr>
        <p:spPr>
          <a:xfrm>
            <a:off x="480786" y="1763479"/>
            <a:ext cx="820601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1" name="Afbeelding 10" descr="DD257158.png"/>
          <p:cNvPicPr>
            <a:picLocks noChangeAspect="1"/>
          </p:cNvPicPr>
          <p:nvPr/>
        </p:nvPicPr>
        <p:blipFill>
          <a:blip r:embed="rId4"/>
          <a:srcRect l="14854" r="19987"/>
          <a:stretch>
            <a:fillRect/>
          </a:stretch>
        </p:blipFill>
        <p:spPr>
          <a:xfrm>
            <a:off x="7646662" y="3431815"/>
            <a:ext cx="1490487" cy="342618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ijdelijke aanduiding voor inhoud 2"/>
          <p:cNvSpPr>
            <a:spLocks noGrp="1"/>
          </p:cNvSpPr>
          <p:nvPr>
            <p:ph idx="1"/>
          </p:nvPr>
        </p:nvSpPr>
        <p:spPr>
          <a:xfrm>
            <a:off x="480786" y="1763479"/>
            <a:ext cx="7201885"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2" name="Afbeelding 11" descr="DD257237.png"/>
          <p:cNvPicPr>
            <a:picLocks noChangeAspect="1"/>
          </p:cNvPicPr>
          <p:nvPr/>
        </p:nvPicPr>
        <p:blipFill>
          <a:blip r:embed="rId4"/>
          <a:srcRect l="15451" r="17502"/>
          <a:stretch>
            <a:fillRect/>
          </a:stretch>
        </p:blipFill>
        <p:spPr>
          <a:xfrm>
            <a:off x="7574591" y="3371662"/>
            <a:ext cx="1560612" cy="348633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
          </p:nvPr>
        </p:nvSpPr>
        <p:spPr>
          <a:xfrm>
            <a:off x="480786" y="1763479"/>
            <a:ext cx="820601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1" name="Afbeelding 10" descr="DD257215.png"/>
          <p:cNvPicPr>
            <a:picLocks noChangeAspect="1"/>
          </p:cNvPicPr>
          <p:nvPr/>
        </p:nvPicPr>
        <p:blipFill>
          <a:blip r:embed="rId4"/>
          <a:srcRect l="13333" r="32331"/>
          <a:stretch>
            <a:fillRect/>
          </a:stretch>
        </p:blipFill>
        <p:spPr>
          <a:xfrm>
            <a:off x="7943882" y="3511459"/>
            <a:ext cx="1211281" cy="333892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
          </p:nvPr>
        </p:nvSpPr>
        <p:spPr>
          <a:xfrm>
            <a:off x="1524000" y="1763479"/>
            <a:ext cx="7162799"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1" name="Afbeelding 10" descr="DD257292.png"/>
          <p:cNvPicPr>
            <a:picLocks noChangeAspect="1"/>
          </p:cNvPicPr>
          <p:nvPr/>
        </p:nvPicPr>
        <p:blipFill>
          <a:blip r:embed="rId4"/>
          <a:srcRect l="23217" r="14766"/>
          <a:stretch>
            <a:fillRect/>
          </a:stretch>
        </p:blipFill>
        <p:spPr>
          <a:xfrm>
            <a:off x="0" y="3660394"/>
            <a:ext cx="1323977" cy="319760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ijdelijke aanduiding voor inhoud 2"/>
          <p:cNvSpPr>
            <a:spLocks noGrp="1"/>
          </p:cNvSpPr>
          <p:nvPr>
            <p:ph idx="1"/>
          </p:nvPr>
        </p:nvSpPr>
        <p:spPr>
          <a:xfrm>
            <a:off x="1341016" y="1763479"/>
            <a:ext cx="7345783"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2" name="Afbeelding 11" descr="DD257370.png"/>
          <p:cNvPicPr>
            <a:picLocks noChangeAspect="1"/>
          </p:cNvPicPr>
          <p:nvPr/>
        </p:nvPicPr>
        <p:blipFill>
          <a:blip r:embed="rId4"/>
          <a:srcRect l="33695" r="15138"/>
          <a:stretch>
            <a:fillRect/>
          </a:stretch>
        </p:blipFill>
        <p:spPr>
          <a:xfrm>
            <a:off x="0" y="3694215"/>
            <a:ext cx="1080798" cy="316378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itel en object">
    <p:spTree>
      <p:nvGrpSpPr>
        <p:cNvPr id="1" name=""/>
        <p:cNvGrpSpPr/>
        <p:nvPr/>
      </p:nvGrpSpPr>
      <p:grpSpPr>
        <a:xfrm>
          <a:off x="0" y="0"/>
          <a:ext cx="0" cy="0"/>
          <a:chOff x="0" y="0"/>
          <a:chExt cx="0" cy="0"/>
        </a:xfrm>
      </p:grpSpPr>
      <p:pic>
        <p:nvPicPr>
          <p:cNvPr id="18" name="Afbeelding 17" descr="strepen-grijs-geel-smal.png"/>
          <p:cNvPicPr>
            <a:picLocks noChangeAspect="1"/>
          </p:cNvPicPr>
          <p:nvPr/>
        </p:nvPicPr>
        <p:blipFill>
          <a:blip r:embed="rId2"/>
          <a:stretch>
            <a:fillRect/>
          </a:stretch>
        </p:blipFill>
        <p:spPr>
          <a:xfrm>
            <a:off x="144000" y="6402705"/>
            <a:ext cx="9000000" cy="447681"/>
          </a:xfrm>
          <a:prstGeom prst="rect">
            <a:avLst/>
          </a:prstGeom>
        </p:spPr>
      </p:pic>
      <p:sp>
        <p:nvSpPr>
          <p:cNvPr id="17" name="Titel 1"/>
          <p:cNvSpPr>
            <a:spLocks noGrp="1"/>
          </p:cNvSpPr>
          <p:nvPr>
            <p:ph type="title"/>
          </p:nvPr>
        </p:nvSpPr>
        <p:spPr>
          <a:xfrm>
            <a:off x="1895928" y="274638"/>
            <a:ext cx="6790871" cy="1143000"/>
          </a:xfrm>
        </p:spPr>
        <p:txBody>
          <a:bodyPr/>
          <a:lstStyle/>
          <a:p>
            <a:r>
              <a:rPr lang="nl-NL" smtClean="0"/>
              <a:t>Titelstijl van model bewerken</a:t>
            </a:r>
            <a:endParaRPr lang="nl-NL" dirty="0"/>
          </a:p>
        </p:txBody>
      </p:sp>
      <p:sp>
        <p:nvSpPr>
          <p:cNvPr id="21" name="Rechthoek 20"/>
          <p:cNvSpPr/>
          <p:nvPr/>
        </p:nvSpPr>
        <p:spPr>
          <a:xfrm>
            <a:off x="0" y="0"/>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22" name="Afbeelding 21" descr="Beeldmerk-Veilig-in-elke-Vezel-met-txt.png"/>
          <p:cNvPicPr>
            <a:picLocks noChangeAspect="1"/>
          </p:cNvPicPr>
          <p:nvPr/>
        </p:nvPicPr>
        <p:blipFill>
          <a:blip r:embed="rId3"/>
          <a:srcRect l="8502" t="7803" r="12107" b="8134"/>
          <a:stretch>
            <a:fillRect/>
          </a:stretch>
        </p:blipFill>
        <p:spPr>
          <a:xfrm>
            <a:off x="270000" y="125052"/>
            <a:ext cx="1625929" cy="1365154"/>
          </a:xfrm>
          <a:prstGeom prst="rect">
            <a:avLst/>
          </a:prstGeom>
        </p:spPr>
      </p:pic>
      <p:sp>
        <p:nvSpPr>
          <p:cNvPr id="25" name="Rechthoek 24"/>
          <p:cNvSpPr/>
          <p:nvPr/>
        </p:nvSpPr>
        <p:spPr>
          <a:xfrm>
            <a:off x="8874000" y="-7614"/>
            <a:ext cx="270000" cy="6858000"/>
          </a:xfrm>
          <a:prstGeom prst="rect">
            <a:avLst/>
          </a:prstGeom>
          <a:solidFill>
            <a:srgbClr val="FCB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
          </p:nvPr>
        </p:nvSpPr>
        <p:spPr>
          <a:xfrm>
            <a:off x="1524000" y="1763479"/>
            <a:ext cx="7162799" cy="4362106"/>
          </a:xfrm>
        </p:spPr>
        <p:txBody>
          <a:bodyPr/>
          <a:lstStyle/>
          <a:p>
            <a:pPr lvl="0"/>
            <a:r>
              <a:rPr lang="nl-NL" smtClean="0"/>
              <a:t>Klik om de tekststijl van het model te bewerken</a:t>
            </a:r>
          </a:p>
          <a:p>
            <a:pPr lvl="1"/>
            <a:r>
              <a:rPr lang="nl-NL" smtClean="0"/>
              <a:t>Tweede niveau</a:t>
            </a:r>
          </a:p>
          <a:p>
            <a:pPr lvl="2"/>
            <a:r>
              <a:rPr lang="nl-NL" smtClean="0"/>
              <a:t>Derde niveau</a:t>
            </a:r>
          </a:p>
        </p:txBody>
      </p:sp>
      <p:pic>
        <p:nvPicPr>
          <p:cNvPr id="12" name="Afbeelding 11" descr="DD257416.png"/>
          <p:cNvPicPr>
            <a:picLocks noChangeAspect="1"/>
          </p:cNvPicPr>
          <p:nvPr/>
        </p:nvPicPr>
        <p:blipFill>
          <a:blip r:embed="rId4"/>
          <a:srcRect l="25620" r="10974"/>
          <a:stretch>
            <a:fillRect/>
          </a:stretch>
        </p:blipFill>
        <p:spPr>
          <a:xfrm>
            <a:off x="0" y="3531369"/>
            <a:ext cx="1405037" cy="331901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Lst>
  <p:txStyles>
    <p:titleStyle>
      <a:lvl1pPr algn="l" defTabSz="457200" rtl="0" eaLnBrk="1" latinLnBrk="0" hangingPunct="1">
        <a:spcBef>
          <a:spcPct val="0"/>
        </a:spcBef>
        <a:buNone/>
        <a:defRPr sz="3200" kern="1200">
          <a:solidFill>
            <a:srgbClr val="46474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464749"/>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464749"/>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normAutofit/>
          </a:bodyPr>
          <a:lstStyle/>
          <a:p>
            <a:r>
              <a:rPr lang="nl-NL" dirty="0" err="1" smtClean="0"/>
              <a:t>toolbox</a:t>
            </a:r>
            <a:r>
              <a:rPr lang="nl-NL" dirty="0" smtClean="0"/>
              <a:t> </a:t>
            </a:r>
            <a:r>
              <a:rPr lang="nl-NL" dirty="0" smtClean="0"/>
              <a:t>ELKE VEZEL TELT!</a:t>
            </a:r>
            <a:endParaRPr lang="nl-NL" sz="2400" dirty="0">
              <a:solidFill>
                <a:srgbClr val="000000"/>
              </a:solidFill>
            </a:endParaRPr>
          </a:p>
        </p:txBody>
      </p:sp>
      <p:sp>
        <p:nvSpPr>
          <p:cNvPr id="3" name="Tijdelijke aanduiding voor tekst 2"/>
          <p:cNvSpPr>
            <a:spLocks noGrp="1"/>
          </p:cNvSpPr>
          <p:nvPr>
            <p:ph type="body" idx="1"/>
          </p:nvPr>
        </p:nvSpPr>
        <p:spPr/>
        <p:txBody>
          <a:bodyPr/>
          <a:lstStyle/>
          <a:p>
            <a:r>
              <a:rPr lang="nl-NL" dirty="0" smtClean="0"/>
              <a:t>1: de risico’s</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0" y="2159000"/>
            <a:ext cx="2057400" cy="20471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400" dirty="0"/>
              <a:t>Zorg ook dat er zo weinig mogelijk vezels vrijkomen bij het verpakken van het asbesthoudend materiaal</a:t>
            </a:r>
          </a:p>
        </p:txBody>
      </p:sp>
      <p:sp>
        <p:nvSpPr>
          <p:cNvPr id="3" name="Tijdelijke aanduiding voor inhoud 2"/>
          <p:cNvSpPr>
            <a:spLocks noGrp="1"/>
          </p:cNvSpPr>
          <p:nvPr>
            <p:ph idx="1"/>
          </p:nvPr>
        </p:nvSpPr>
        <p:spPr/>
        <p:txBody>
          <a:bodyPr>
            <a:normAutofit fontScale="92500" lnSpcReduction="20000"/>
          </a:bodyPr>
          <a:lstStyle/>
          <a:p>
            <a:pPr lvl="0"/>
            <a:endParaRPr lang="nl-NL" sz="1600" dirty="0" smtClean="0"/>
          </a:p>
          <a:p>
            <a:pPr lvl="0"/>
            <a:endParaRPr lang="nl-NL" sz="1600" dirty="0"/>
          </a:p>
          <a:p>
            <a:pPr>
              <a:buFont typeface="Arial" charset="0"/>
              <a:buChar char="•"/>
            </a:pPr>
            <a:r>
              <a:rPr lang="nl-NL" sz="1900" dirty="0"/>
              <a:t>D</a:t>
            </a:r>
            <a:r>
              <a:rPr lang="nl-NL" sz="1900" dirty="0" smtClean="0"/>
              <a:t>enk </a:t>
            </a:r>
            <a:r>
              <a:rPr lang="nl-NL" sz="1900" dirty="0"/>
              <a:t>van tevoren na over de (on)mogelijkheden om verpakt asbest in zo groot mogelijke verpakking af te kunnen voeren (logistieke mogelijkheden) en gebruik een daarvoor geschikte verpakking, zodat het asbest zoveel mogelijk heel of in zo groot mogelijke delen verpakt kan </a:t>
            </a:r>
            <a:r>
              <a:rPr lang="nl-NL" sz="1900" dirty="0" smtClean="0"/>
              <a:t>worden.</a:t>
            </a:r>
            <a:endParaRPr lang="nl-NL" sz="1900" dirty="0"/>
          </a:p>
          <a:p>
            <a:pPr>
              <a:buFont typeface="Arial" charset="0"/>
              <a:buChar char="•"/>
            </a:pPr>
            <a:r>
              <a:rPr lang="nl-NL" sz="1900" dirty="0"/>
              <a:t>V</a:t>
            </a:r>
            <a:r>
              <a:rPr lang="nl-NL" sz="1900" dirty="0" smtClean="0"/>
              <a:t>erpak </a:t>
            </a:r>
            <a:r>
              <a:rPr lang="nl-NL" sz="1900" dirty="0"/>
              <a:t>het asbesthoudende materiaal in ieder geval voor het einde van iedere </a:t>
            </a:r>
            <a:r>
              <a:rPr lang="nl-NL" sz="1900" dirty="0" smtClean="0"/>
              <a:t>shift.</a:t>
            </a:r>
            <a:endParaRPr lang="nl-NL" sz="1900" dirty="0"/>
          </a:p>
          <a:p>
            <a:pPr>
              <a:buFont typeface="Arial" charset="0"/>
              <a:buChar char="•"/>
            </a:pPr>
            <a:r>
              <a:rPr lang="nl-NL" sz="1900" dirty="0"/>
              <a:t>A</a:t>
            </a:r>
            <a:r>
              <a:rPr lang="nl-NL" sz="1900" dirty="0" smtClean="0"/>
              <a:t>ls </a:t>
            </a:r>
            <a:r>
              <a:rPr lang="nl-NL" sz="1900" dirty="0"/>
              <a:t>je het asbesthoudend materiaal alsnog moet breken om het te kunnen verpakken:</a:t>
            </a:r>
          </a:p>
          <a:p>
            <a:pPr lvl="1">
              <a:buFont typeface="Arial" charset="0"/>
              <a:buChar char="•"/>
            </a:pPr>
            <a:r>
              <a:rPr lang="nl-NL" sz="1900" dirty="0"/>
              <a:t>werk dan ook nu breukarm,</a:t>
            </a:r>
          </a:p>
          <a:p>
            <a:pPr lvl="1">
              <a:buFont typeface="Arial" charset="0"/>
              <a:buChar char="•"/>
            </a:pPr>
            <a:r>
              <a:rPr lang="nl-NL" sz="1900" dirty="0"/>
              <a:t>gebruik bronafzuiging en bevochtiging in geval van niet-</a:t>
            </a:r>
            <a:r>
              <a:rPr lang="nl-NL" sz="1900" dirty="0" err="1"/>
              <a:t>hechtgebonden</a:t>
            </a:r>
            <a:r>
              <a:rPr lang="nl-NL" sz="1900" dirty="0"/>
              <a:t> of ernstig verweerde </a:t>
            </a:r>
            <a:r>
              <a:rPr lang="nl-NL" sz="1900" dirty="0" err="1"/>
              <a:t>hechtgebonden</a:t>
            </a:r>
            <a:r>
              <a:rPr lang="nl-NL" sz="1900" dirty="0"/>
              <a:t> </a:t>
            </a:r>
            <a:r>
              <a:rPr lang="nl-NL" sz="1900" dirty="0" smtClean="0"/>
              <a:t>asbesttoepassingen.</a:t>
            </a:r>
            <a:endParaRPr lang="nl-NL" sz="1900" dirty="0"/>
          </a:p>
          <a:p>
            <a:r>
              <a:rPr lang="nl-NL" sz="1900" dirty="0"/>
              <a:t>H</a:t>
            </a:r>
            <a:r>
              <a:rPr lang="nl-NL" sz="1900" dirty="0" smtClean="0"/>
              <a:t>et </a:t>
            </a:r>
            <a:r>
              <a:rPr lang="nl-NL" sz="1900" dirty="0"/>
              <a:t>breken van asbesthoudend materiaal in de buurt van de onderdrukmachine zorgt er voor dat de vezels zo snel mogelijk worden afgevoerd uit het </a:t>
            </a:r>
            <a:r>
              <a:rPr lang="nl-NL" sz="1900" dirty="0" err="1"/>
              <a:t>containment</a:t>
            </a:r>
            <a:r>
              <a:rPr lang="nl-NL" sz="1900" dirty="0"/>
              <a:t>; Zorg er daarbij voor dat de saneerder zich niet tussen het materiaal en de ODM bevindt. </a:t>
            </a:r>
            <a:endParaRPr lang="nl-NL" sz="1900" dirty="0"/>
          </a:p>
        </p:txBody>
      </p:sp>
    </p:spTree>
    <p:extLst>
      <p:ext uri="{BB962C8B-B14F-4D97-AF65-F5344CB8AC3E}">
        <p14:creationId xmlns:p14="http://schemas.microsoft.com/office/powerpoint/2010/main" val="660418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Toepassen emissiebeperkende maatregelen: afspraak met jezelf</a:t>
            </a:r>
            <a:endParaRPr lang="nl-NL" dirty="0"/>
          </a:p>
        </p:txBody>
      </p:sp>
      <p:sp>
        <p:nvSpPr>
          <p:cNvPr id="4" name="Tijdelijke aanduiding voor inhoud 2"/>
          <p:cNvSpPr txBox="1">
            <a:spLocks/>
          </p:cNvSpPr>
          <p:nvPr/>
        </p:nvSpPr>
        <p:spPr>
          <a:xfrm>
            <a:off x="1032933" y="1600200"/>
            <a:ext cx="7653866"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endParaRPr kumimoji="0" lang="nl-NL" sz="1800" b="0" i="0" u="none" strike="noStrike" kern="1200" cap="none" spc="0" normalizeH="0" baseline="0" noProof="0" dirty="0" smtClean="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tabLst/>
              <a:defRPr/>
            </a:pPr>
            <a:endParaRPr lang="nl-NL" dirty="0" smtClean="0">
              <a:latin typeface="Arial"/>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nl-NL" dirty="0" smtClean="0">
                <a:solidFill>
                  <a:srgbClr val="333333"/>
                </a:solidFill>
                <a:latin typeface="Arial"/>
                <a:cs typeface="Arial"/>
              </a:rPr>
              <a:t>Komt het wel eens voor dat een emissiebeperkende maatregel (demonteren / nathouden / afzuigen) nodig en mogelijk is, maar dat je het toch niet doet?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nl-NL" dirty="0" smtClean="0">
              <a:solidFill>
                <a:srgbClr val="333333"/>
              </a:solidFill>
              <a:latin typeface="Arial"/>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nl-NL" dirty="0" smtClean="0">
                <a:solidFill>
                  <a:srgbClr val="333333"/>
                </a:solidFill>
                <a:latin typeface="Arial"/>
                <a:cs typeface="Arial"/>
              </a:rPr>
              <a:t>Waarom is dat?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nl-NL" dirty="0" smtClean="0">
              <a:solidFill>
                <a:srgbClr val="333333"/>
              </a:solidFill>
              <a:latin typeface="Arial"/>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nl-NL" dirty="0" smtClean="0">
                <a:solidFill>
                  <a:srgbClr val="333333"/>
                </a:solidFill>
                <a:latin typeface="Arial"/>
                <a:cs typeface="Arial"/>
              </a:rPr>
              <a:t>Weegt dat op tegen de gezondheidsrisico’s voor jou en anderen?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nl-NL" dirty="0" smtClean="0">
              <a:solidFill>
                <a:srgbClr val="333333"/>
              </a:solidFill>
              <a:latin typeface="Arial"/>
              <a:cs typeface="Arial"/>
            </a:endParaRPr>
          </a:p>
          <a:p>
            <a:pPr marL="342900" marR="0" lvl="0" indent="-342900" algn="l" defTabSz="457200" rtl="0" eaLnBrk="1" fontAlgn="auto" latinLnBrk="0" hangingPunct="1">
              <a:lnSpc>
                <a:spcPct val="100000"/>
              </a:lnSpc>
              <a:spcBef>
                <a:spcPct val="20000"/>
              </a:spcBef>
              <a:spcAft>
                <a:spcPts val="0"/>
              </a:spcAft>
              <a:buClrTx/>
              <a:buSzTx/>
              <a:tabLst/>
              <a:defRPr/>
            </a:pPr>
            <a:r>
              <a:rPr lang="nl-NL" i="1" dirty="0" smtClean="0">
                <a:solidFill>
                  <a:srgbClr val="333333"/>
                </a:solidFill>
                <a:latin typeface="Arial"/>
                <a:cs typeface="Arial"/>
              </a:rPr>
              <a:t>Spreek met jezelf af waar mogelijk (nog) veiliger te gaan </a:t>
            </a:r>
          </a:p>
          <a:p>
            <a:pPr marL="342900" marR="0" lvl="0" indent="-342900" algn="l" defTabSz="457200" rtl="0" eaLnBrk="1" fontAlgn="auto" latinLnBrk="0" hangingPunct="1">
              <a:lnSpc>
                <a:spcPct val="100000"/>
              </a:lnSpc>
              <a:spcBef>
                <a:spcPct val="20000"/>
              </a:spcBef>
              <a:spcAft>
                <a:spcPts val="0"/>
              </a:spcAft>
              <a:buClrTx/>
              <a:buSzTx/>
              <a:tabLst/>
              <a:defRPr/>
            </a:pPr>
            <a:r>
              <a:rPr lang="nl-NL" i="1" dirty="0" smtClean="0">
                <a:solidFill>
                  <a:srgbClr val="333333"/>
                </a:solidFill>
                <a:latin typeface="Arial"/>
                <a:cs typeface="Arial"/>
              </a:rPr>
              <a:t>werken</a:t>
            </a:r>
          </a:p>
          <a:p>
            <a:pPr marL="342900" marR="0" lvl="0" indent="-342900" algn="l" defTabSz="457200" rtl="0" eaLnBrk="1" fontAlgn="auto" latinLnBrk="0" hangingPunct="1">
              <a:lnSpc>
                <a:spcPct val="100000"/>
              </a:lnSpc>
              <a:spcBef>
                <a:spcPct val="20000"/>
              </a:spcBef>
              <a:spcAft>
                <a:spcPts val="0"/>
              </a:spcAft>
              <a:buClrTx/>
              <a:buSzTx/>
              <a:tabLst/>
              <a:defRPr/>
            </a:pPr>
            <a:endParaRPr lang="nl-NL" dirty="0" smtClean="0">
              <a:latin typeface="Arial"/>
              <a:cs typeface="Arial"/>
            </a:endParaRPr>
          </a:p>
          <a:p>
            <a:pPr marL="342900" marR="0" lvl="0" indent="-342900" algn="l" defTabSz="457200" rtl="0" eaLnBrk="1" fontAlgn="auto" latinLnBrk="0" hangingPunct="1">
              <a:lnSpc>
                <a:spcPct val="100000"/>
              </a:lnSpc>
              <a:spcBef>
                <a:spcPct val="20000"/>
              </a:spcBef>
              <a:spcAft>
                <a:spcPts val="0"/>
              </a:spcAft>
              <a:buClrTx/>
              <a:buSzTx/>
              <a:tabLst/>
              <a:defRPr/>
            </a:pPr>
            <a:endParaRPr lang="nl-NL" dirty="0" smtClean="0">
              <a:latin typeface="Arial"/>
              <a:cs typeface="Arial"/>
            </a:endParaRPr>
          </a:p>
          <a:p>
            <a:pPr marL="342900" marR="0" lvl="0" indent="-342900" algn="l" defTabSz="457200" rtl="0" eaLnBrk="1" fontAlgn="auto" latinLnBrk="0" hangingPunct="1">
              <a:lnSpc>
                <a:spcPct val="100000"/>
              </a:lnSpc>
              <a:spcBef>
                <a:spcPct val="20000"/>
              </a:spcBef>
              <a:spcAft>
                <a:spcPts val="0"/>
              </a:spcAft>
              <a:buClrTx/>
              <a:buSzTx/>
              <a:tabLst/>
              <a:defRPr/>
            </a:pPr>
            <a:endParaRPr lang="nl-NL" dirty="0" smtClean="0">
              <a:latin typeface="Arial"/>
              <a:cs typeface="Arial"/>
            </a:endParaRPr>
          </a:p>
          <a:p>
            <a:pPr marL="342900" marR="0" lvl="0" indent="-342900" algn="l" defTabSz="457200" rtl="0" eaLnBrk="1" fontAlgn="auto" latinLnBrk="0" hangingPunct="1">
              <a:lnSpc>
                <a:spcPct val="100000"/>
              </a:lnSpc>
              <a:spcBef>
                <a:spcPct val="20000"/>
              </a:spcBef>
              <a:spcAft>
                <a:spcPts val="0"/>
              </a:spcAft>
              <a:buClrTx/>
              <a:buSzTx/>
              <a:tabLst/>
              <a:defRPr/>
            </a:pPr>
            <a:endParaRPr lang="nl-NL" dirty="0" smtClean="0">
              <a:latin typeface="Arial"/>
              <a:cs typeface="Arial"/>
            </a:endParaRPr>
          </a:p>
          <a:p>
            <a:pPr marL="800100" lvl="1" indent="-342900">
              <a:spcBef>
                <a:spcPct val="20000"/>
              </a:spcBef>
              <a:buFont typeface="Arial"/>
              <a:buChar char="•"/>
            </a:pPr>
            <a:endParaRPr lang="nl-NL" dirty="0" smtClean="0">
              <a:latin typeface="Arial"/>
              <a:cs typeface="Arial"/>
            </a:endParaRPr>
          </a:p>
          <a:p>
            <a:pPr marL="800100" lvl="1" indent="-342900">
              <a:spcBef>
                <a:spcPct val="20000"/>
              </a:spcBef>
              <a:buFont typeface="Arial"/>
              <a:buChar char="•"/>
            </a:pPr>
            <a:endParaRPr lang="nl-NL" dirty="0" smtClean="0">
              <a:latin typeface="Arial"/>
              <a:cs typeface="Arial"/>
            </a:endParaRPr>
          </a:p>
          <a:p>
            <a:pPr marL="800100" lvl="1" indent="-342900">
              <a:spcBef>
                <a:spcPct val="20000"/>
              </a:spcBef>
              <a:buFont typeface="Arial"/>
              <a:buChar char="•"/>
            </a:pPr>
            <a:endParaRPr lang="nl-NL" dirty="0" smtClean="0">
              <a:latin typeface="Arial"/>
              <a:cs typeface="Arial"/>
            </a:endParaRPr>
          </a:p>
          <a:p>
            <a:pPr marL="342900" indent="-342900">
              <a:spcBef>
                <a:spcPct val="20000"/>
              </a:spcBef>
              <a:buFont typeface="Arial"/>
              <a:buChar char="•"/>
            </a:pPr>
            <a:endParaRPr lang="nl-NL" dirty="0" smtClean="0">
              <a:latin typeface="Arial"/>
              <a:cs typeface="Arial"/>
            </a:endParaRPr>
          </a:p>
          <a:p>
            <a:pPr marL="800100" lvl="1" indent="-342900">
              <a:spcBef>
                <a:spcPct val="20000"/>
              </a:spcBef>
              <a:buFont typeface="Arial"/>
              <a:buChar char="•"/>
            </a:pPr>
            <a:endParaRPr kumimoji="0" lang="nl-NL" b="0" i="0" u="none" strike="noStrike" kern="1200" cap="none" spc="0" normalizeH="0" baseline="0" noProof="0" dirty="0" smtClean="0">
              <a:ln>
                <a:noFill/>
              </a:ln>
              <a:solidFill>
                <a:schemeClr val="tx1"/>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Tot slot</a:t>
            </a:r>
            <a:endParaRPr lang="nl-NL" dirty="0"/>
          </a:p>
        </p:txBody>
      </p:sp>
      <p:sp>
        <p:nvSpPr>
          <p:cNvPr id="3" name="Tijdelijke aanduiding voor inhoud 2"/>
          <p:cNvSpPr>
            <a:spLocks noGrp="1"/>
          </p:cNvSpPr>
          <p:nvPr>
            <p:ph type="subTitle" idx="1"/>
          </p:nvPr>
        </p:nvSpPr>
        <p:spPr/>
        <p:txBody>
          <a:bodyPr>
            <a:normAutofit fontScale="70000" lnSpcReduction="20000"/>
          </a:bodyPr>
          <a:lstStyle/>
          <a:p>
            <a:endParaRPr lang="nl-NL" dirty="0" smtClean="0"/>
          </a:p>
          <a:p>
            <a:pPr>
              <a:buNone/>
            </a:pPr>
            <a:endParaRPr lang="nl-NL" dirty="0" smtClean="0"/>
          </a:p>
          <a:p>
            <a:pPr>
              <a:buNone/>
            </a:pPr>
            <a:endParaRPr lang="nl-NL" dirty="0" smtClean="0"/>
          </a:p>
          <a:p>
            <a:r>
              <a:rPr lang="nl-NL" dirty="0" smtClean="0"/>
              <a:t>Vragen?</a:t>
            </a:r>
          </a:p>
          <a:p>
            <a:endParaRPr lang="nl-NL" dirty="0" smtClean="0"/>
          </a:p>
          <a:p>
            <a:pPr algn="ctr">
              <a:buNone/>
            </a:pPr>
            <a:r>
              <a:rPr lang="nl-NL" sz="2400" b="1" cap="small" dirty="0" smtClean="0"/>
              <a:t>Succes!</a:t>
            </a:r>
          </a:p>
          <a:p>
            <a:pPr>
              <a:buNone/>
            </a:pPr>
            <a:endParaRPr lang="nl-NL" dirty="0" smtClean="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453384"/>
            <a:ext cx="5943600" cy="86563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Toolbox</a:t>
            </a:r>
            <a:r>
              <a:rPr lang="nl-NL" dirty="0" smtClean="0"/>
              <a:t> Emissiebeperkende maatregelen</a:t>
            </a:r>
            <a:endParaRPr lang="nl-NL" dirty="0"/>
          </a:p>
        </p:txBody>
      </p:sp>
      <p:sp>
        <p:nvSpPr>
          <p:cNvPr id="3" name="Tijdelijke aanduiding voor inhoud 2"/>
          <p:cNvSpPr>
            <a:spLocks noGrp="1"/>
          </p:cNvSpPr>
          <p:nvPr>
            <p:ph idx="1"/>
          </p:nvPr>
        </p:nvSpPr>
        <p:spPr>
          <a:xfrm>
            <a:off x="420652" y="1752600"/>
            <a:ext cx="8266148" cy="4373563"/>
          </a:xfrm>
        </p:spPr>
        <p:txBody>
          <a:bodyPr/>
          <a:lstStyle/>
          <a:p>
            <a:endParaRPr lang="nl-NL" dirty="0" smtClean="0"/>
          </a:p>
          <a:p>
            <a:endParaRPr lang="nl-NL" dirty="0" smtClean="0"/>
          </a:p>
        </p:txBody>
      </p:sp>
      <p:sp>
        <p:nvSpPr>
          <p:cNvPr id="5" name="Tijdelijke aanduiding voor inhoud 2"/>
          <p:cNvSpPr>
            <a:spLocks noGrp="1"/>
          </p:cNvSpPr>
          <p:nvPr>
            <p:ph idx="4294967295"/>
          </p:nvPr>
        </p:nvSpPr>
        <p:spPr>
          <a:xfrm>
            <a:off x="0" y="1947863"/>
            <a:ext cx="8229600" cy="3741737"/>
          </a:xfrm>
        </p:spPr>
        <p:txBody>
          <a:bodyPr/>
          <a:lstStyle/>
          <a:p>
            <a:pPr algn="ctr">
              <a:buNone/>
            </a:pPr>
            <a:endParaRPr lang="nl-NL" dirty="0" smtClean="0"/>
          </a:p>
          <a:p>
            <a:pPr algn="ctr">
              <a:buNone/>
            </a:pPr>
            <a:endParaRPr lang="nl-NL" dirty="0" smtClean="0"/>
          </a:p>
          <a:p>
            <a:pPr algn="ctr">
              <a:buNone/>
            </a:pPr>
            <a:endParaRPr lang="nl-NL" dirty="0" smtClean="0"/>
          </a:p>
          <a:p>
            <a:pPr algn="ctr">
              <a:lnSpc>
                <a:spcPct val="150000"/>
              </a:lnSpc>
              <a:buNone/>
            </a:pPr>
            <a:r>
              <a:rPr lang="nl-NL" dirty="0" smtClean="0"/>
              <a:t>Emissiebeperkende maatregelen zijn bedoeld om tijdens het bewerken en verwijderen van asbest de concentratie asbeststof in de lucht zo laag mogelijk te houden</a:t>
            </a:r>
          </a:p>
          <a:p>
            <a:pPr>
              <a:buNone/>
            </a:pPr>
            <a:endParaRPr lang="nl-NL" dirty="0" smtClean="0"/>
          </a:p>
          <a:p>
            <a:endParaRPr 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Risico’s voor de gezondheid</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Hoe vaker je een asbestvezel inademt, des te groter de kans op gezondheidsschade!</a:t>
            </a:r>
          </a:p>
          <a:p>
            <a:endParaRPr lang="nl-NL" dirty="0" smtClean="0"/>
          </a:p>
          <a:p>
            <a:r>
              <a:rPr lang="nl-NL" dirty="0" smtClean="0"/>
              <a:t>Mogelijke aandoeningen:</a:t>
            </a:r>
          </a:p>
          <a:p>
            <a:pPr lvl="1"/>
            <a:r>
              <a:rPr lang="nl-NL" dirty="0" smtClean="0"/>
              <a:t>asbestose</a:t>
            </a:r>
          </a:p>
          <a:p>
            <a:pPr lvl="1"/>
            <a:r>
              <a:rPr lang="nl-NL" dirty="0" smtClean="0"/>
              <a:t>longkanker</a:t>
            </a:r>
          </a:p>
          <a:p>
            <a:pPr lvl="1"/>
            <a:r>
              <a:rPr lang="nl-NL" dirty="0" err="1" smtClean="0"/>
              <a:t>mesothelioom</a:t>
            </a:r>
            <a:r>
              <a:rPr lang="nl-NL" dirty="0" smtClean="0"/>
              <a:t> (long- of buikvlieskanker)</a:t>
            </a:r>
          </a:p>
          <a:p>
            <a:pPr lvl="1"/>
            <a:r>
              <a:rPr lang="nl-NL" dirty="0" err="1" smtClean="0"/>
              <a:t>pleurale</a:t>
            </a:r>
            <a:r>
              <a:rPr lang="nl-NL" dirty="0" smtClean="0"/>
              <a:t> plaques</a:t>
            </a:r>
          </a:p>
          <a:p>
            <a:pPr>
              <a:buNone/>
            </a:pPr>
            <a:endParaRPr lang="nl-NL" dirty="0" smtClean="0"/>
          </a:p>
          <a:p>
            <a:r>
              <a:rPr lang="nl-NL" dirty="0" smtClean="0"/>
              <a:t>Als jij asbestvezels op je lichaam hebt, kan je ook anderen besmetten</a:t>
            </a:r>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eigenlijk?</a:t>
            </a:r>
            <a:endParaRPr lang="nl-NL" dirty="0"/>
          </a:p>
        </p:txBody>
      </p:sp>
      <p:sp>
        <p:nvSpPr>
          <p:cNvPr id="3" name="Tijdelijke aanduiding voor inhoud 2"/>
          <p:cNvSpPr>
            <a:spLocks noGrp="1"/>
          </p:cNvSpPr>
          <p:nvPr>
            <p:ph idx="1"/>
          </p:nvPr>
        </p:nvSpPr>
        <p:spPr/>
        <p:txBody>
          <a:bodyPr wrap="square">
            <a:normAutofit lnSpcReduction="10000"/>
          </a:bodyPr>
          <a:lstStyle/>
          <a:p>
            <a:endParaRPr lang="nl-NL" dirty="0" smtClean="0"/>
          </a:p>
          <a:p>
            <a:r>
              <a:rPr lang="nl-NL" dirty="0" smtClean="0"/>
              <a:t>Hoe minder asbestvezels er in de lucht zijn, des te kleiner de kans dat jij of een ander ze kan inademen</a:t>
            </a:r>
          </a:p>
          <a:p>
            <a:pPr>
              <a:buNone/>
            </a:pPr>
            <a:endParaRPr lang="nl-NL" dirty="0" smtClean="0"/>
          </a:p>
          <a:p>
            <a:r>
              <a:rPr lang="nl-NL" dirty="0" smtClean="0"/>
              <a:t>Je hoeft minder schoon te maken</a:t>
            </a:r>
          </a:p>
          <a:p>
            <a:endParaRPr lang="nl-NL" dirty="0" smtClean="0"/>
          </a:p>
          <a:p>
            <a:r>
              <a:rPr lang="nl-NL" dirty="0" smtClean="0"/>
              <a:t>Uiteindelijk is het werk vaak sneller klaar</a:t>
            </a:r>
          </a:p>
          <a:p>
            <a:endParaRPr lang="nl-NL" dirty="0" smtClean="0"/>
          </a:p>
          <a:p>
            <a:r>
              <a:rPr lang="nl-NL" dirty="0" smtClean="0"/>
              <a:t>De kans op afkeuring bij vrijgavemetingen is kleiner</a:t>
            </a:r>
          </a:p>
          <a:p>
            <a:endParaRPr lang="nl-NL" dirty="0" smtClean="0"/>
          </a:p>
          <a:p>
            <a:endParaRPr lang="nl-NL" dirty="0" smtClean="0"/>
          </a:p>
          <a:p>
            <a:pPr>
              <a:buNone/>
            </a:pPr>
            <a:endParaRPr lang="nl-NL" dirty="0" smtClean="0"/>
          </a:p>
          <a:p>
            <a:endParaRPr lang="nl-NL"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Emissiebeperkende maatregelen</a:t>
            </a:r>
            <a:endParaRPr lang="nl-NL" dirty="0"/>
          </a:p>
        </p:txBody>
      </p:sp>
      <p:sp>
        <p:nvSpPr>
          <p:cNvPr id="3" name="Tijdelijke aanduiding voor inhoud 2"/>
          <p:cNvSpPr>
            <a:spLocks noGrp="1"/>
          </p:cNvSpPr>
          <p:nvPr>
            <p:ph idx="1"/>
          </p:nvPr>
        </p:nvSpPr>
        <p:spPr/>
        <p:txBody>
          <a:bodyPr>
            <a:normAutofit fontScale="92500"/>
          </a:bodyPr>
          <a:lstStyle/>
          <a:p>
            <a:pPr>
              <a:buNone/>
            </a:pPr>
            <a:endParaRPr lang="nl-NL" dirty="0" smtClean="0"/>
          </a:p>
          <a:p>
            <a:pPr marL="457200" indent="-457200">
              <a:buFont typeface="+mj-lt"/>
              <a:buAutoNum type="arabicPeriod"/>
            </a:pPr>
            <a:r>
              <a:rPr lang="nl-NL" dirty="0"/>
              <a:t>Eerst denken, dan doen</a:t>
            </a:r>
            <a:r>
              <a:rPr lang="nl-NL" dirty="0" smtClean="0"/>
              <a:t>!</a:t>
            </a:r>
          </a:p>
          <a:p>
            <a:pPr marL="457200" indent="-457200">
              <a:buFont typeface="+mj-lt"/>
              <a:buAutoNum type="arabicPeriod"/>
            </a:pPr>
            <a:r>
              <a:rPr lang="nl-NL" dirty="0"/>
              <a:t>Demonteer het asbesthoudend materiaal in zijn </a:t>
            </a:r>
            <a:r>
              <a:rPr lang="nl-NL" dirty="0" smtClean="0"/>
              <a:t>geheel, als </a:t>
            </a:r>
            <a:r>
              <a:rPr lang="nl-NL" dirty="0"/>
              <a:t>dat mogelijk </a:t>
            </a:r>
            <a:r>
              <a:rPr lang="nl-NL" dirty="0" smtClean="0"/>
              <a:t>is</a:t>
            </a:r>
          </a:p>
          <a:p>
            <a:pPr marL="457200" indent="-457200">
              <a:buFont typeface="+mj-lt"/>
              <a:buAutoNum type="arabicPeriod"/>
            </a:pPr>
            <a:r>
              <a:rPr lang="nl-NL" dirty="0"/>
              <a:t>Als je toch moet breken, breek dan zo weinig </a:t>
            </a:r>
            <a:r>
              <a:rPr lang="nl-NL" dirty="0" smtClean="0"/>
              <a:t>mogelijk en </a:t>
            </a:r>
            <a:r>
              <a:rPr lang="nl-NL" dirty="0"/>
              <a:t>gebruik </a:t>
            </a:r>
            <a:r>
              <a:rPr lang="nl-NL" dirty="0" smtClean="0"/>
              <a:t>bronafzuiging</a:t>
            </a:r>
          </a:p>
          <a:p>
            <a:pPr marL="457200" indent="-457200">
              <a:buFont typeface="+mj-lt"/>
              <a:buAutoNum type="arabicPeriod"/>
            </a:pPr>
            <a:r>
              <a:rPr lang="nl-NL" dirty="0"/>
              <a:t>Impregneer niet-</a:t>
            </a:r>
            <a:r>
              <a:rPr lang="nl-NL" dirty="0" err="1"/>
              <a:t>hechtgebonden</a:t>
            </a:r>
            <a:r>
              <a:rPr lang="nl-NL" dirty="0"/>
              <a:t> of ernstig </a:t>
            </a:r>
            <a:r>
              <a:rPr lang="nl-NL" dirty="0" smtClean="0"/>
              <a:t>verweerde </a:t>
            </a:r>
            <a:r>
              <a:rPr lang="nl-NL" dirty="0" err="1" smtClean="0"/>
              <a:t>hechtgebonden</a:t>
            </a:r>
            <a:r>
              <a:rPr lang="nl-NL" dirty="0" smtClean="0"/>
              <a:t> asbesttoepassingen</a:t>
            </a:r>
          </a:p>
          <a:p>
            <a:pPr marL="457200" indent="-457200">
              <a:buFont typeface="+mj-lt"/>
              <a:buAutoNum type="arabicPeriod"/>
            </a:pPr>
            <a:r>
              <a:rPr lang="nl-NL" dirty="0"/>
              <a:t>Zorg ook dat er zo weinig mogelijk vezels </a:t>
            </a:r>
            <a:r>
              <a:rPr lang="nl-NL" dirty="0" smtClean="0"/>
              <a:t>vrijkomen bij </a:t>
            </a:r>
            <a:r>
              <a:rPr lang="nl-NL" dirty="0"/>
              <a:t>het verpakken van het asbesthoudend materiaal</a:t>
            </a:r>
            <a:endParaRPr lang="nl-NL"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Eers</a:t>
            </a:r>
            <a:r>
              <a:rPr lang="nl-NL" dirty="0" smtClean="0"/>
              <a:t>t denken, dan doen!</a:t>
            </a:r>
            <a:endParaRPr lang="nl-NL" dirty="0"/>
          </a:p>
        </p:txBody>
      </p:sp>
      <p:sp>
        <p:nvSpPr>
          <p:cNvPr id="3" name="Tijdelijke aanduiding voor inhoud 2"/>
          <p:cNvSpPr>
            <a:spLocks noGrp="1"/>
          </p:cNvSpPr>
          <p:nvPr>
            <p:ph idx="1"/>
          </p:nvPr>
        </p:nvSpPr>
        <p:spPr/>
        <p:txBody>
          <a:bodyPr>
            <a:normAutofit/>
          </a:bodyPr>
          <a:lstStyle/>
          <a:p>
            <a:pPr lvl="0"/>
            <a:endParaRPr lang="nl-NL" sz="1600" dirty="0" smtClean="0"/>
          </a:p>
          <a:p>
            <a:pPr lvl="0"/>
            <a:endParaRPr lang="nl-NL" sz="1600" dirty="0"/>
          </a:p>
          <a:p>
            <a:pPr lvl="0"/>
            <a:endParaRPr lang="nl-NL" sz="1600" dirty="0" smtClean="0"/>
          </a:p>
          <a:p>
            <a:pPr lvl="0"/>
            <a:r>
              <a:rPr lang="nl-NL" sz="1600" dirty="0" smtClean="0"/>
              <a:t>Overleg </a:t>
            </a:r>
            <a:r>
              <a:rPr lang="nl-NL" sz="1600" dirty="0"/>
              <a:t>met je </a:t>
            </a:r>
            <a:r>
              <a:rPr lang="nl-NL" sz="1600" dirty="0" err="1"/>
              <a:t>DTA’er</a:t>
            </a:r>
            <a:r>
              <a:rPr lang="nl-NL" sz="1600" dirty="0"/>
              <a:t> en collega’s hoe jullie deze klus zo kunnen uitvoeren dat er zo weinig mogelijk vezels </a:t>
            </a:r>
            <a:r>
              <a:rPr lang="nl-NL" sz="1600" dirty="0" smtClean="0"/>
              <a:t>vrijkomen</a:t>
            </a:r>
            <a:r>
              <a:rPr lang="nl-NL" sz="1600" dirty="0"/>
              <a:t>.</a:t>
            </a:r>
            <a:endParaRPr lang="nl-NL" sz="1600" dirty="0"/>
          </a:p>
          <a:p>
            <a:pPr lvl="0"/>
            <a:r>
              <a:rPr lang="nl-NL" sz="1600" dirty="0"/>
              <a:t>B</a:t>
            </a:r>
            <a:r>
              <a:rPr lang="nl-NL" sz="1600" dirty="0" smtClean="0"/>
              <a:t>lijf </a:t>
            </a:r>
            <a:r>
              <a:rPr lang="nl-NL" sz="1600" dirty="0"/>
              <a:t>kritisch, ook op het werkplan. Als blijkt dat er door anders te werken minder vezels vrijkomen, bespreek dit dan met de </a:t>
            </a:r>
            <a:r>
              <a:rPr lang="nl-NL" sz="1600" dirty="0" err="1"/>
              <a:t>DTA’er</a:t>
            </a:r>
            <a:r>
              <a:rPr lang="nl-NL" sz="1600" dirty="0"/>
              <a:t> of </a:t>
            </a:r>
            <a:r>
              <a:rPr lang="nl-NL" sz="1600" dirty="0" smtClean="0"/>
              <a:t>projectleider.</a:t>
            </a:r>
            <a:endParaRPr lang="nl-NL" sz="1600" dirty="0"/>
          </a:p>
          <a:p>
            <a:pPr lvl="0"/>
            <a:r>
              <a:rPr lang="nl-NL" sz="1600" dirty="0"/>
              <a:t>B</a:t>
            </a:r>
            <a:r>
              <a:rPr lang="nl-NL" sz="1600" dirty="0" smtClean="0"/>
              <a:t>edenk </a:t>
            </a:r>
            <a:r>
              <a:rPr lang="nl-NL" sz="1600" dirty="0"/>
              <a:t>van tevoren welk gereedschap je het beste kan gebruiken en zorg dat gereedschap goed onderhouden en schoon is. Zorg dat het op een logische plek ligt, zodat je goed kunt </a:t>
            </a:r>
            <a:r>
              <a:rPr lang="nl-NL" sz="1600" dirty="0" smtClean="0"/>
              <a:t>werken.</a:t>
            </a:r>
            <a:endParaRPr lang="nl-NL" sz="1600" dirty="0"/>
          </a:p>
          <a:p>
            <a:pPr lvl="0"/>
            <a:r>
              <a:rPr lang="nl-NL" sz="1600" dirty="0"/>
              <a:t>Z</a:t>
            </a:r>
            <a:r>
              <a:rPr lang="nl-NL" sz="1600" dirty="0" smtClean="0"/>
              <a:t>org </a:t>
            </a:r>
            <a:r>
              <a:rPr lang="nl-NL" sz="1600" dirty="0"/>
              <a:t>dat je stevig staat en dichtbij de te verwijderen asbesttoepassing. Gebruik bijvoorbeeld een (kamer)steiger als dat nodig </a:t>
            </a:r>
            <a:r>
              <a:rPr lang="nl-NL" sz="1600" dirty="0" smtClean="0"/>
              <a:t>is.</a:t>
            </a:r>
            <a:endParaRPr lang="nl-NL" sz="1600" dirty="0"/>
          </a:p>
          <a:p>
            <a:r>
              <a:rPr lang="nl-NL" sz="1600" dirty="0"/>
              <a:t>D</a:t>
            </a:r>
            <a:r>
              <a:rPr lang="nl-NL" sz="1600" dirty="0" smtClean="0"/>
              <a:t>enk </a:t>
            </a:r>
            <a:r>
              <a:rPr lang="nl-NL" sz="1600" dirty="0"/>
              <a:t>van tevoren na over hoe het asbest zoveel mogelijk heel verpakt en afgevoerd kan worden.</a:t>
            </a:r>
            <a:endParaRPr lang="nl-NL"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700" dirty="0"/>
              <a:t>Demonteer het asbesthoudend materiaal in zijn geheel, als dat mogelijk is</a:t>
            </a:r>
            <a:r>
              <a:rPr lang="nl-NL" dirty="0"/>
              <a:t/>
            </a:r>
            <a:br>
              <a:rPr lang="nl-NL" dirty="0"/>
            </a:br>
            <a:endParaRPr lang="nl-NL" dirty="0"/>
          </a:p>
        </p:txBody>
      </p:sp>
      <p:sp>
        <p:nvSpPr>
          <p:cNvPr id="3" name="Tijdelijke aanduiding voor inhoud 2"/>
          <p:cNvSpPr>
            <a:spLocks noGrp="1"/>
          </p:cNvSpPr>
          <p:nvPr>
            <p:ph idx="1"/>
          </p:nvPr>
        </p:nvSpPr>
        <p:spPr/>
        <p:txBody>
          <a:bodyPr>
            <a:normAutofit/>
          </a:bodyPr>
          <a:lstStyle/>
          <a:p>
            <a:pPr lvl="0"/>
            <a:endParaRPr lang="nl-NL" sz="1600" dirty="0" smtClean="0"/>
          </a:p>
          <a:p>
            <a:pPr lvl="0"/>
            <a:endParaRPr lang="nl-NL" sz="1600" dirty="0"/>
          </a:p>
          <a:p>
            <a:pPr lvl="0"/>
            <a:endParaRPr lang="nl-NL" sz="1600" dirty="0" smtClean="0"/>
          </a:p>
          <a:p>
            <a:pPr lvl="0"/>
            <a:r>
              <a:rPr lang="nl-NL" sz="1600" dirty="0" smtClean="0"/>
              <a:t>De </a:t>
            </a:r>
            <a:r>
              <a:rPr lang="nl-NL" sz="1600" dirty="0"/>
              <a:t>beste kans om asbest breukvrij te verwijderen is demontage door schroeven, klemlijsten of glaslatten los te maken, zodat het asbesthoudend materiaal in zijn geheel kan worden </a:t>
            </a:r>
            <a:r>
              <a:rPr lang="nl-NL" sz="1600" dirty="0" smtClean="0"/>
              <a:t>verwijderd.</a:t>
            </a:r>
          </a:p>
          <a:p>
            <a:pPr lvl="0"/>
            <a:endParaRPr lang="nl-NL" sz="1600" dirty="0"/>
          </a:p>
          <a:p>
            <a:r>
              <a:rPr lang="nl-NL" sz="1600" dirty="0"/>
              <a:t>Z</a:t>
            </a:r>
            <a:r>
              <a:rPr lang="nl-NL" sz="1600" dirty="0" smtClean="0"/>
              <a:t>odra </a:t>
            </a:r>
            <a:r>
              <a:rPr lang="nl-NL" sz="1600" dirty="0"/>
              <a:t>je schroeven uit het asbesthoudend materiaal moet halen om het te kunnen verwijderen is er weliswaar al sprake van vezelemissie, maar er komen echter veel minder vezels vrij dan bij breuk. </a:t>
            </a:r>
            <a:endParaRPr lang="nl-NL"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t>Als je toch moet breken, breek dan zo weinig mogelijk en gebruik bronafzuiging</a:t>
            </a:r>
          </a:p>
        </p:txBody>
      </p:sp>
      <p:sp>
        <p:nvSpPr>
          <p:cNvPr id="3" name="Tijdelijke aanduiding voor inhoud 2"/>
          <p:cNvSpPr>
            <a:spLocks noGrp="1"/>
          </p:cNvSpPr>
          <p:nvPr>
            <p:ph idx="1"/>
          </p:nvPr>
        </p:nvSpPr>
        <p:spPr/>
        <p:txBody>
          <a:bodyPr>
            <a:normAutofit/>
          </a:bodyPr>
          <a:lstStyle/>
          <a:p>
            <a:pPr lvl="0"/>
            <a:endParaRPr lang="nl-NL" sz="1600" dirty="0" smtClean="0"/>
          </a:p>
          <a:p>
            <a:pPr lvl="0"/>
            <a:endParaRPr lang="nl-NL" sz="1600" dirty="0"/>
          </a:p>
          <a:p>
            <a:pPr lvl="0"/>
            <a:r>
              <a:rPr lang="nl-NL" sz="1600" dirty="0" smtClean="0"/>
              <a:t>Je </a:t>
            </a:r>
            <a:r>
              <a:rPr lang="nl-NL" sz="1600" dirty="0"/>
              <a:t>kunt een voor asbestverwijdering geschikte stofzuiger gebruiken als </a:t>
            </a:r>
            <a:r>
              <a:rPr lang="nl-NL" sz="1600" dirty="0" smtClean="0"/>
              <a:t>bronafzuiging.</a:t>
            </a:r>
            <a:endParaRPr lang="nl-NL" sz="1600" dirty="0"/>
          </a:p>
          <a:p>
            <a:pPr lvl="0"/>
            <a:r>
              <a:rPr lang="nl-NL" sz="1600" dirty="0"/>
              <a:t>P</a:t>
            </a:r>
            <a:r>
              <a:rPr lang="nl-NL" sz="1600" dirty="0" smtClean="0"/>
              <a:t>laats </a:t>
            </a:r>
            <a:r>
              <a:rPr lang="nl-NL" sz="1600" dirty="0"/>
              <a:t>de bronafzuiging zo dicht mogelijk bij de </a:t>
            </a:r>
            <a:r>
              <a:rPr lang="nl-NL" sz="1600" dirty="0" smtClean="0"/>
              <a:t>bron.</a:t>
            </a:r>
            <a:endParaRPr lang="nl-NL" sz="1600" dirty="0"/>
          </a:p>
          <a:p>
            <a:pPr lvl="0"/>
            <a:r>
              <a:rPr lang="nl-NL" sz="1600" dirty="0"/>
              <a:t>W</a:t>
            </a:r>
            <a:r>
              <a:rPr lang="nl-NL" sz="1600" dirty="0" smtClean="0"/>
              <a:t>rik</a:t>
            </a:r>
            <a:r>
              <a:rPr lang="nl-NL" sz="1600" dirty="0"/>
              <a:t>, als dat kan, het asbesthoudende materiaal in zijn geheel voorzichtig </a:t>
            </a:r>
            <a:r>
              <a:rPr lang="nl-NL" sz="1600" dirty="0" smtClean="0"/>
              <a:t>los.</a:t>
            </a:r>
            <a:endParaRPr lang="nl-NL" sz="1600" dirty="0"/>
          </a:p>
          <a:p>
            <a:pPr lvl="0"/>
            <a:r>
              <a:rPr lang="nl-NL" sz="1600" dirty="0"/>
              <a:t>I</a:t>
            </a:r>
            <a:r>
              <a:rPr lang="nl-NL" sz="1600" dirty="0" smtClean="0"/>
              <a:t>n </a:t>
            </a:r>
            <a:r>
              <a:rPr lang="nl-NL" sz="1600" dirty="0"/>
              <a:t>sommige gevallen is het slimmer om de handelingen met minimaal 2 personen uit te voeren. Het kan bijvoorbeeld lastig zijn om een grote plaat in je eentje breukarm te </a:t>
            </a:r>
            <a:r>
              <a:rPr lang="nl-NL" sz="1600" dirty="0" smtClean="0"/>
              <a:t>verwijderen.</a:t>
            </a:r>
            <a:endParaRPr lang="nl-NL" sz="1600" dirty="0"/>
          </a:p>
          <a:p>
            <a:r>
              <a:rPr lang="nl-NL" sz="1600" dirty="0"/>
              <a:t>H</a:t>
            </a:r>
            <a:r>
              <a:rPr lang="nl-NL" sz="1600" dirty="0" smtClean="0"/>
              <a:t>ou </a:t>
            </a:r>
            <a:r>
              <a:rPr lang="nl-NL" sz="1600" dirty="0"/>
              <a:t>je </a:t>
            </a:r>
            <a:r>
              <a:rPr lang="nl-NL" sz="1600" dirty="0" err="1"/>
              <a:t>containment</a:t>
            </a:r>
            <a:r>
              <a:rPr lang="nl-NL" sz="1600" dirty="0"/>
              <a:t> of werkgebied schoon. Ruim in ieder geval aan het einde van elke shift op.</a:t>
            </a:r>
            <a:r>
              <a:rPr lang="nl-NL" sz="1600" dirty="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t>Impregneer niet-</a:t>
            </a:r>
            <a:r>
              <a:rPr lang="nl-NL" sz="2400" dirty="0" err="1"/>
              <a:t>hechtgebonden</a:t>
            </a:r>
            <a:r>
              <a:rPr lang="nl-NL" sz="2400" dirty="0"/>
              <a:t> of ernstig verweerde </a:t>
            </a:r>
            <a:r>
              <a:rPr lang="nl-NL" sz="2400" dirty="0" err="1"/>
              <a:t>hechtgebonden</a:t>
            </a:r>
            <a:r>
              <a:rPr lang="nl-NL" sz="2400" dirty="0"/>
              <a:t> asbesttoepassingen</a:t>
            </a:r>
          </a:p>
        </p:txBody>
      </p:sp>
      <p:sp>
        <p:nvSpPr>
          <p:cNvPr id="3" name="Tijdelijke aanduiding voor inhoud 2"/>
          <p:cNvSpPr>
            <a:spLocks noGrp="1"/>
          </p:cNvSpPr>
          <p:nvPr>
            <p:ph idx="1"/>
          </p:nvPr>
        </p:nvSpPr>
        <p:spPr/>
        <p:txBody>
          <a:bodyPr>
            <a:normAutofit fontScale="55000" lnSpcReduction="20000"/>
          </a:bodyPr>
          <a:lstStyle/>
          <a:p>
            <a:pPr>
              <a:buFont typeface="Arial" charset="0"/>
              <a:buChar char="•"/>
            </a:pPr>
            <a:r>
              <a:rPr lang="nl-NL" dirty="0"/>
              <a:t>I</a:t>
            </a:r>
            <a:r>
              <a:rPr lang="nl-NL" dirty="0" smtClean="0"/>
              <a:t>mpregneren </a:t>
            </a:r>
            <a:r>
              <a:rPr lang="nl-NL" dirty="0"/>
              <a:t>is minder of niet geschikt, bijvoorbeeld wanneer:</a:t>
            </a:r>
            <a:endParaRPr lang="nl-NL" sz="3600" dirty="0"/>
          </a:p>
          <a:p>
            <a:pPr lvl="1"/>
            <a:r>
              <a:rPr lang="nl-NL" dirty="0"/>
              <a:t>gevoelige apparatuur aanwezig is die niet voldoende afgedekt kan worden, </a:t>
            </a:r>
            <a:endParaRPr lang="nl-NL" sz="3000" dirty="0"/>
          </a:p>
          <a:p>
            <a:pPr lvl="1"/>
            <a:r>
              <a:rPr lang="nl-NL" dirty="0"/>
              <a:t>er een kans op reactie met water bestaat, of</a:t>
            </a:r>
            <a:endParaRPr lang="nl-NL" sz="3000" dirty="0"/>
          </a:p>
          <a:p>
            <a:pPr lvl="1"/>
            <a:r>
              <a:rPr lang="nl-NL" dirty="0"/>
              <a:t>er sprake is van behandeld of geschilderd </a:t>
            </a:r>
            <a:r>
              <a:rPr lang="nl-NL" dirty="0" smtClean="0"/>
              <a:t>materiaal.</a:t>
            </a:r>
            <a:endParaRPr lang="nl-NL" sz="3000" dirty="0"/>
          </a:p>
          <a:p>
            <a:pPr>
              <a:buFont typeface="Arial" charset="0"/>
              <a:buChar char="•"/>
            </a:pPr>
            <a:r>
              <a:rPr lang="nl-NL" dirty="0"/>
              <a:t>B</a:t>
            </a:r>
            <a:r>
              <a:rPr lang="nl-NL" dirty="0" smtClean="0"/>
              <a:t>eoordeel </a:t>
            </a:r>
            <a:r>
              <a:rPr lang="nl-NL" dirty="0"/>
              <a:t>of je behandeld of geschilderd materiaal van de andere kant kunt benaderen om het alsnog te </a:t>
            </a:r>
            <a:r>
              <a:rPr lang="nl-NL" dirty="0" smtClean="0"/>
              <a:t>impregneren.</a:t>
            </a:r>
            <a:endParaRPr lang="nl-NL" sz="3600" dirty="0"/>
          </a:p>
          <a:p>
            <a:pPr>
              <a:buFont typeface="Arial" charset="0"/>
              <a:buChar char="•"/>
            </a:pPr>
            <a:r>
              <a:rPr lang="nl-NL" dirty="0"/>
              <a:t>G</a:t>
            </a:r>
            <a:r>
              <a:rPr lang="nl-NL" dirty="0" smtClean="0"/>
              <a:t>ebruik </a:t>
            </a:r>
            <a:r>
              <a:rPr lang="nl-NL" dirty="0"/>
              <a:t>alleen middelen, waarvan bekend is dat ze veilig zijn om mee te werken (check bij twijfel het veiligheidsinformatieblad van het product</a:t>
            </a:r>
            <a:r>
              <a:rPr lang="nl-NL" dirty="0" smtClean="0"/>
              <a:t>).</a:t>
            </a:r>
            <a:endParaRPr lang="nl-NL" sz="3600" dirty="0"/>
          </a:p>
          <a:p>
            <a:pPr>
              <a:buFont typeface="Arial" charset="0"/>
              <a:buChar char="•"/>
            </a:pPr>
            <a:r>
              <a:rPr lang="nl-NL" dirty="0"/>
              <a:t>Z</a:t>
            </a:r>
            <a:r>
              <a:rPr lang="nl-NL" dirty="0" smtClean="0"/>
              <a:t>org </a:t>
            </a:r>
            <a:r>
              <a:rPr lang="nl-NL" dirty="0"/>
              <a:t>dat het impregneermiddel niet in contact komt met </a:t>
            </a:r>
            <a:r>
              <a:rPr lang="nl-NL" dirty="0" smtClean="0"/>
              <a:t>elektra.</a:t>
            </a:r>
            <a:endParaRPr lang="nl-NL" sz="3600" dirty="0"/>
          </a:p>
          <a:p>
            <a:pPr>
              <a:buFont typeface="Arial" charset="0"/>
              <a:buChar char="•"/>
            </a:pPr>
            <a:r>
              <a:rPr lang="nl-NL" dirty="0"/>
              <a:t>T</a:t>
            </a:r>
            <a:r>
              <a:rPr lang="nl-NL" dirty="0" smtClean="0"/>
              <a:t>ijdens </a:t>
            </a:r>
            <a:r>
              <a:rPr lang="nl-NL" dirty="0"/>
              <a:t>het aanbrengen van een bevochtigingsproduct kan er al een aanzienlijke hoeveelheid vezels vrijkomen. Breng bevochtigingsproducten daarom altijd in een werkend </a:t>
            </a:r>
            <a:r>
              <a:rPr lang="nl-NL" dirty="0" err="1"/>
              <a:t>containment</a:t>
            </a:r>
            <a:r>
              <a:rPr lang="nl-NL" dirty="0"/>
              <a:t> aan (in het geval van </a:t>
            </a:r>
            <a:r>
              <a:rPr lang="nl-NL" dirty="0" err="1"/>
              <a:t>binnensituaties</a:t>
            </a:r>
            <a:r>
              <a:rPr lang="nl-NL" dirty="0" smtClean="0"/>
              <a:t>).</a:t>
            </a:r>
            <a:endParaRPr lang="nl-NL" sz="3600" dirty="0"/>
          </a:p>
          <a:p>
            <a:pPr>
              <a:buFont typeface="Arial" charset="0"/>
              <a:buChar char="•"/>
            </a:pPr>
            <a:r>
              <a:rPr lang="nl-NL" dirty="0"/>
              <a:t>S</a:t>
            </a:r>
            <a:r>
              <a:rPr lang="nl-NL" dirty="0" smtClean="0"/>
              <a:t>puitafstand</a:t>
            </a:r>
            <a:r>
              <a:rPr lang="nl-NL" dirty="0"/>
              <a:t>, druk en druppelgrootte hebben invloed op de hoeveelheid vezels die vrijkomen bij het aanbrengen. Streef er daarom naar om het bevochtigingsproduct fijn te vernevelen met niet meer druk dan nodig is. </a:t>
            </a:r>
            <a:endParaRPr lang="nl-NL" sz="3600" dirty="0"/>
          </a:p>
          <a:p>
            <a:pPr>
              <a:buFont typeface="Arial" charset="0"/>
              <a:buChar char="•"/>
            </a:pPr>
            <a:r>
              <a:rPr lang="nl-NL" dirty="0"/>
              <a:t>P</a:t>
            </a:r>
            <a:r>
              <a:rPr lang="nl-NL" dirty="0" smtClean="0"/>
              <a:t>robeer </a:t>
            </a:r>
            <a:r>
              <a:rPr lang="nl-NL" dirty="0"/>
              <a:t>lekwater te voorkomen, door niet meer vocht aan te brengen dan het materiaal op kan nemen of </a:t>
            </a:r>
            <a:r>
              <a:rPr lang="nl-NL" dirty="0" smtClean="0"/>
              <a:t>vasthoudt.</a:t>
            </a:r>
            <a:endParaRPr lang="nl-NL" sz="3600" dirty="0"/>
          </a:p>
          <a:p>
            <a:pPr>
              <a:buFont typeface="Arial" charset="0"/>
              <a:buChar char="•"/>
            </a:pPr>
            <a:r>
              <a:rPr lang="nl-NL" dirty="0"/>
              <a:t>V</a:t>
            </a:r>
            <a:r>
              <a:rPr lang="nl-NL" dirty="0" smtClean="0"/>
              <a:t>oorkom </a:t>
            </a:r>
            <a:r>
              <a:rPr lang="nl-NL" dirty="0" err="1"/>
              <a:t>overspray</a:t>
            </a:r>
            <a:r>
              <a:rPr lang="nl-NL" dirty="0"/>
              <a:t> van ‘</a:t>
            </a:r>
            <a:r>
              <a:rPr lang="nl-NL" dirty="0" err="1"/>
              <a:t>wetting</a:t>
            </a:r>
            <a:r>
              <a:rPr lang="nl-NL" dirty="0"/>
              <a:t> </a:t>
            </a:r>
            <a:r>
              <a:rPr lang="nl-NL" dirty="0" err="1"/>
              <a:t>agents</a:t>
            </a:r>
            <a:r>
              <a:rPr lang="nl-NL" dirty="0"/>
              <a:t>’, want dat  maakt vloeren glad, waardoor er glijgevaar </a:t>
            </a:r>
            <a:r>
              <a:rPr lang="nl-NL" dirty="0" smtClean="0"/>
              <a:t>ontstaat. </a:t>
            </a:r>
            <a:endParaRPr lang="nl-NL" sz="3600" dirty="0"/>
          </a:p>
          <a:p>
            <a:pPr>
              <a:buFont typeface="Arial" charset="0"/>
              <a:buChar char="•"/>
            </a:pPr>
            <a:r>
              <a:rPr lang="nl-NL" dirty="0"/>
              <a:t>G</a:t>
            </a:r>
            <a:r>
              <a:rPr lang="nl-NL" dirty="0" smtClean="0"/>
              <a:t>eef </a:t>
            </a:r>
            <a:r>
              <a:rPr lang="nl-NL" dirty="0"/>
              <a:t>het middel de tijd om het asbest binnen te </a:t>
            </a:r>
            <a:r>
              <a:rPr lang="nl-NL" dirty="0" smtClean="0"/>
              <a:t>dringen.</a:t>
            </a:r>
            <a:endParaRPr lang="nl-NL" sz="3600" dirty="0"/>
          </a:p>
          <a:p>
            <a:pPr>
              <a:buFont typeface="Arial" charset="0"/>
              <a:buChar char="•"/>
            </a:pPr>
            <a:r>
              <a:rPr lang="nl-NL" dirty="0"/>
              <a:t>R</a:t>
            </a:r>
            <a:r>
              <a:rPr lang="nl-NL" dirty="0" smtClean="0"/>
              <a:t>uim </a:t>
            </a:r>
            <a:r>
              <a:rPr lang="nl-NL" dirty="0"/>
              <a:t>het natte afval snel en adequaat op. Ruim in ieder geval aan het einde van elke shift op.</a:t>
            </a:r>
            <a:r>
              <a:rPr lang="nl-NL" dirty="0"/>
              <a:t> </a:t>
            </a:r>
            <a:endParaRPr lang="nl-NL" sz="4400" dirty="0"/>
          </a:p>
        </p:txBody>
      </p:sp>
    </p:spTree>
    <p:extLst>
      <p:ext uri="{BB962C8B-B14F-4D97-AF65-F5344CB8AC3E}">
        <p14:creationId xmlns:p14="http://schemas.microsoft.com/office/powerpoint/2010/main" val="616441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Veilig in elke Vezel">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Veilig in elke Vezel.potx</Template>
  <TotalTime>547</TotalTime>
  <Words>956</Words>
  <Application>Microsoft Macintosh PowerPoint</Application>
  <PresentationFormat>Diavoorstelling (4:3)</PresentationFormat>
  <Paragraphs>107</Paragraphs>
  <Slides>12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Calibri</vt:lpstr>
      <vt:lpstr>Arial</vt:lpstr>
      <vt:lpstr>Veilig in elke Vezel</vt:lpstr>
      <vt:lpstr>toolbox ELKE VEZEL TELT!</vt:lpstr>
      <vt:lpstr>Toolbox Emissiebeperkende maatregelen</vt:lpstr>
      <vt:lpstr>Risico’s voor de gezondheid</vt:lpstr>
      <vt:lpstr>Waarom eigenlijk?</vt:lpstr>
      <vt:lpstr>Emissiebeperkende maatregelen</vt:lpstr>
      <vt:lpstr>Eerst denken, dan doen!</vt:lpstr>
      <vt:lpstr>Demonteer het asbesthoudend materiaal in zijn geheel, als dat mogelijk is </vt:lpstr>
      <vt:lpstr>Als je toch moet breken, breek dan zo weinig mogelijk en gebruik bronafzuiging</vt:lpstr>
      <vt:lpstr>Impregneer niet-hechtgebonden of ernstig verweerde hechtgebonden asbesttoepassingen</vt:lpstr>
      <vt:lpstr>Zorg ook dat er zo weinig mogelijk vezels vrijkomen bij het verpakken van het asbesthoudend materiaal</vt:lpstr>
      <vt:lpstr>Toepassen emissiebeperkende maatregelen: afspraak met jezelf</vt:lpstr>
      <vt:lpstr>Tot slot</vt:lpstr>
    </vt:vector>
  </TitlesOfParts>
  <Company>Daad en Raad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werken op hoogte</dc:title>
  <dc:creator>Annemarie Arensen</dc:creator>
  <cp:lastModifiedBy>Microsoft Office-gebruiker</cp:lastModifiedBy>
  <cp:revision>58</cp:revision>
  <dcterms:created xsi:type="dcterms:W3CDTF">2013-05-20T15:14:05Z</dcterms:created>
  <dcterms:modified xsi:type="dcterms:W3CDTF">2017-09-15T07:58:50Z</dcterms:modified>
</cp:coreProperties>
</file>